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6" r:id="rId2"/>
    <p:sldId id="275" r:id="rId3"/>
    <p:sldId id="257" r:id="rId4"/>
    <p:sldId id="330" r:id="rId5"/>
    <p:sldId id="332" r:id="rId6"/>
    <p:sldId id="333" r:id="rId7"/>
    <p:sldId id="336" r:id="rId8"/>
    <p:sldId id="278" r:id="rId9"/>
    <p:sldId id="340" r:id="rId10"/>
    <p:sldId id="341" r:id="rId11"/>
    <p:sldId id="344" r:id="rId12"/>
    <p:sldId id="345" r:id="rId13"/>
    <p:sldId id="347" r:id="rId14"/>
    <p:sldId id="296" r:id="rId15"/>
    <p:sldId id="324" r:id="rId16"/>
    <p:sldId id="327" r:id="rId17"/>
    <p:sldId id="328" r:id="rId18"/>
    <p:sldId id="308" r:id="rId19"/>
    <p:sldId id="349" r:id="rId20"/>
    <p:sldId id="293" r:id="rId21"/>
    <p:sldId id="360" r:id="rId22"/>
    <p:sldId id="363" r:id="rId23"/>
    <p:sldId id="364" r:id="rId24"/>
    <p:sldId id="365" r:id="rId25"/>
    <p:sldId id="367" r:id="rId26"/>
    <p:sldId id="368" r:id="rId27"/>
    <p:sldId id="369" r:id="rId28"/>
    <p:sldId id="374" r:id="rId29"/>
    <p:sldId id="375" r:id="rId30"/>
    <p:sldId id="377" r:id="rId31"/>
    <p:sldId id="378" r:id="rId32"/>
    <p:sldId id="379" r:id="rId33"/>
    <p:sldId id="380" r:id="rId34"/>
    <p:sldId id="381" r:id="rId35"/>
    <p:sldId id="383" r:id="rId36"/>
    <p:sldId id="372" r:id="rId37"/>
    <p:sldId id="384" r:id="rId38"/>
    <p:sldId id="382" r:id="rId39"/>
    <p:sldId id="373" r:id="rId40"/>
    <p:sldId id="292" r:id="rId4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6BC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436"/>
    <p:restoredTop sz="94631"/>
  </p:normalViewPr>
  <p:slideViewPr>
    <p:cSldViewPr snapToObjects="1" showGuides="1">
      <p:cViewPr>
        <p:scale>
          <a:sx n="108" d="100"/>
          <a:sy n="108" d="100"/>
        </p:scale>
        <p:origin x="696" y="7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2ADBA6-AE7D-7849-AD04-9B3C80D33473}"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5E8DB9-BABD-274C-B54C-B517A7CEA325}" type="slidenum">
              <a:rPr lang="en-US" smtClean="0"/>
              <a:t>‹#›</a:t>
            </a:fld>
            <a:endParaRPr lang="en-US"/>
          </a:p>
        </p:txBody>
      </p:sp>
    </p:spTree>
    <p:extLst>
      <p:ext uri="{BB962C8B-B14F-4D97-AF65-F5344CB8AC3E}">
        <p14:creationId xmlns:p14="http://schemas.microsoft.com/office/powerpoint/2010/main" val="2301467767"/>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5E8DB9-BABD-274C-B54C-B517A7CEA325}" type="slidenum">
              <a:rPr lang="en-US" smtClean="0"/>
              <a:t>1</a:t>
            </a:fld>
            <a:endParaRPr lang="en-US"/>
          </a:p>
        </p:txBody>
      </p:sp>
    </p:spTree>
    <p:extLst>
      <p:ext uri="{BB962C8B-B14F-4D97-AF65-F5344CB8AC3E}">
        <p14:creationId xmlns:p14="http://schemas.microsoft.com/office/powerpoint/2010/main" val="822091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5E8DB9-BABD-274C-B54C-B517A7CEA325}" type="slidenum">
              <a:rPr lang="en-US" smtClean="0"/>
              <a:t>40</a:t>
            </a:fld>
            <a:endParaRPr lang="en-US"/>
          </a:p>
        </p:txBody>
      </p:sp>
    </p:spTree>
    <p:extLst>
      <p:ext uri="{BB962C8B-B14F-4D97-AF65-F5344CB8AC3E}">
        <p14:creationId xmlns:p14="http://schemas.microsoft.com/office/powerpoint/2010/main" val="374890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2571750"/>
            <a:ext cx="6858000" cy="1486810"/>
          </a:xfrm>
        </p:spPr>
        <p:txBody>
          <a:bodyPr anchor="b">
            <a:normAutofit/>
          </a:bodyPr>
          <a:lstStyle>
            <a:lvl1pPr algn="ctr">
              <a:defRPr sz="3600" b="1" i="0">
                <a:solidFill>
                  <a:schemeClr val="tx1"/>
                </a:solidFill>
                <a:latin typeface="Avenir Heavy" panose="02000503020000020003" pitchFamily="2" charset="0"/>
              </a:defRPr>
            </a:lvl1pPr>
          </a:lstStyle>
          <a:p>
            <a:r>
              <a:rPr lang="en-US" dirty="0"/>
              <a:t>Click to edit Master title style</a:t>
            </a:r>
          </a:p>
        </p:txBody>
      </p:sp>
      <p:sp>
        <p:nvSpPr>
          <p:cNvPr id="3" name="Subtitle 2"/>
          <p:cNvSpPr>
            <a:spLocks noGrp="1"/>
          </p:cNvSpPr>
          <p:nvPr>
            <p:ph type="subTitle" idx="1"/>
          </p:nvPr>
        </p:nvSpPr>
        <p:spPr>
          <a:xfrm>
            <a:off x="1143000" y="4058560"/>
            <a:ext cx="6858000" cy="570590"/>
          </a:xfrm>
        </p:spPr>
        <p:txBody>
          <a:bodyPr>
            <a:normAutofit/>
          </a:bodyPr>
          <a:lstStyle>
            <a:lvl1pPr marL="0" indent="0" algn="ctr">
              <a:spcBef>
                <a:spcPts val="0"/>
              </a:spcBef>
              <a:spcAft>
                <a:spcPts val="0"/>
              </a:spcAft>
              <a:buNone/>
              <a:defRPr sz="1400">
                <a:solidFill>
                  <a:schemeClr val="bg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pic>
        <p:nvPicPr>
          <p:cNvPr id="8" name="Picture 7">
            <a:extLst>
              <a:ext uri="{FF2B5EF4-FFF2-40B4-BE49-F238E27FC236}">
                <a16:creationId xmlns="" xmlns:a16="http://schemas.microsoft.com/office/drawing/2014/main" id="{83F89FB5-9726-D44F-B655-D6773224E1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2759363"/>
          </a:xfrm>
          <a:prstGeom prst="rect">
            <a:avLst/>
          </a:prstGeom>
        </p:spPr>
      </p:pic>
    </p:spTree>
    <p:extLst>
      <p:ext uri="{BB962C8B-B14F-4D97-AF65-F5344CB8AC3E}">
        <p14:creationId xmlns:p14="http://schemas.microsoft.com/office/powerpoint/2010/main" val="287753113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E759DD-FF9E-2640-AC2A-04F14043DBE3}"/>
              </a:ext>
            </a:extLst>
          </p:cNvPr>
          <p:cNvSpPr>
            <a:spLocks noGrp="1"/>
          </p:cNvSpPr>
          <p:nvPr>
            <p:ph type="title"/>
          </p:nvPr>
        </p:nvSpPr>
        <p:spPr/>
        <p:txBody>
          <a:bodyPr anchor="t"/>
          <a:lstStyle/>
          <a:p>
            <a:r>
              <a:rPr lang="en-US"/>
              <a:t>Click to edit Master title style</a:t>
            </a:r>
            <a:endParaRPr lang="en-US" dirty="0"/>
          </a:p>
        </p:txBody>
      </p:sp>
      <p:sp>
        <p:nvSpPr>
          <p:cNvPr id="3" name="Date Placeholder 2">
            <a:extLst>
              <a:ext uri="{FF2B5EF4-FFF2-40B4-BE49-F238E27FC236}">
                <a16:creationId xmlns="" xmlns:a16="http://schemas.microsoft.com/office/drawing/2014/main" id="{02FE9C53-4585-6F4F-9B0E-A0B7D27152A0}"/>
              </a:ext>
            </a:extLst>
          </p:cNvPr>
          <p:cNvSpPr>
            <a:spLocks noGrp="1"/>
          </p:cNvSpPr>
          <p:nvPr>
            <p:ph type="dt" sz="half" idx="10"/>
          </p:nvPr>
        </p:nvSpPr>
        <p:spPr>
          <a:xfrm>
            <a:off x="457200" y="4767263"/>
            <a:ext cx="2057400" cy="273844"/>
          </a:xfrm>
          <a:prstGeom prst="rect">
            <a:avLst/>
          </a:prstGeom>
        </p:spPr>
        <p:txBody>
          <a:bodyPr/>
          <a:lstStyle/>
          <a:p>
            <a:fld id="{42247706-88AE-1A44-B55B-EC1C2E045BA1}" type="datetime3">
              <a:rPr lang="en-US" smtClean="0"/>
              <a:t>20 June 2018</a:t>
            </a:fld>
            <a:endParaRPr lang="en-US" dirty="0"/>
          </a:p>
        </p:txBody>
      </p:sp>
      <p:sp>
        <p:nvSpPr>
          <p:cNvPr id="4" name="Footer Placeholder 3">
            <a:extLst>
              <a:ext uri="{FF2B5EF4-FFF2-40B4-BE49-F238E27FC236}">
                <a16:creationId xmlns="" xmlns:a16="http://schemas.microsoft.com/office/drawing/2014/main" id="{DC526084-9089-6F4D-A7A0-8F2BC123CB4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 xmlns:a16="http://schemas.microsoft.com/office/drawing/2014/main" id="{A487E7C7-97A7-A343-8FA4-70C18A380778}"/>
              </a:ext>
            </a:extLst>
          </p:cNvPr>
          <p:cNvSpPr>
            <a:spLocks noGrp="1"/>
          </p:cNvSpPr>
          <p:nvPr>
            <p:ph type="sldNum" sz="quarter" idx="12"/>
          </p:nvPr>
        </p:nvSpPr>
        <p:spPr/>
        <p:txBody>
          <a:bodyPr/>
          <a:lstStyle/>
          <a:p>
            <a:fld id="{C9F7588F-6348-F24B-A92C-146CC9ED7FC5}" type="slidenum">
              <a:rPr lang="en-US" smtClean="0"/>
              <a:pPr/>
              <a:t>‹#›</a:t>
            </a:fld>
            <a:endParaRPr lang="en-US"/>
          </a:p>
        </p:txBody>
      </p:sp>
      <p:sp>
        <p:nvSpPr>
          <p:cNvPr id="7" name="Content Placeholder 6">
            <a:extLst>
              <a:ext uri="{FF2B5EF4-FFF2-40B4-BE49-F238E27FC236}">
                <a16:creationId xmlns="" xmlns:a16="http://schemas.microsoft.com/office/drawing/2014/main" id="{659D81C8-E8AA-5249-A932-4043FD05912B}"/>
              </a:ext>
            </a:extLst>
          </p:cNvPr>
          <p:cNvSpPr>
            <a:spLocks noGrp="1"/>
          </p:cNvSpPr>
          <p:nvPr>
            <p:ph sz="quarter" idx="13"/>
          </p:nvPr>
        </p:nvSpPr>
        <p:spPr>
          <a:xfrm>
            <a:off x="457200" y="2076708"/>
            <a:ext cx="3962400" cy="2552442"/>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 xmlns:a16="http://schemas.microsoft.com/office/drawing/2014/main" id="{0EE369E8-594F-8642-9F3D-3ACB3BE32050}"/>
              </a:ext>
            </a:extLst>
          </p:cNvPr>
          <p:cNvSpPr>
            <a:spLocks noGrp="1"/>
          </p:cNvSpPr>
          <p:nvPr>
            <p:ph idx="14"/>
          </p:nvPr>
        </p:nvSpPr>
        <p:spPr>
          <a:xfrm>
            <a:off x="457200" y="1276350"/>
            <a:ext cx="3962400" cy="800358"/>
          </a:xfrm>
        </p:spPr>
        <p:txBody>
          <a:bodyPr>
            <a:noAutofit/>
          </a:bodyPr>
          <a:lstStyle>
            <a:lvl1pPr marL="0" indent="0">
              <a:spcAft>
                <a:spcPts val="0"/>
              </a:spcAft>
              <a:buNone/>
              <a:defRPr sz="2000" b="1"/>
            </a:lvl1pPr>
          </a:lstStyle>
          <a:p>
            <a:pPr lvl="0"/>
            <a:r>
              <a:rPr lang="en-US"/>
              <a:t>Click to edit Master text styles</a:t>
            </a:r>
          </a:p>
        </p:txBody>
      </p:sp>
      <p:sp>
        <p:nvSpPr>
          <p:cNvPr id="9" name="Content Placeholder 6">
            <a:extLst>
              <a:ext uri="{FF2B5EF4-FFF2-40B4-BE49-F238E27FC236}">
                <a16:creationId xmlns="" xmlns:a16="http://schemas.microsoft.com/office/drawing/2014/main" id="{E64D2481-4BAA-F34F-AA07-E0D126FC39FA}"/>
              </a:ext>
            </a:extLst>
          </p:cNvPr>
          <p:cNvSpPr>
            <a:spLocks noGrp="1"/>
          </p:cNvSpPr>
          <p:nvPr>
            <p:ph sz="quarter" idx="15"/>
          </p:nvPr>
        </p:nvSpPr>
        <p:spPr>
          <a:xfrm>
            <a:off x="4724400" y="2076708"/>
            <a:ext cx="3962400" cy="2552442"/>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 xmlns:a16="http://schemas.microsoft.com/office/drawing/2014/main" id="{91C93549-687D-834A-B39A-310390FE695C}"/>
              </a:ext>
            </a:extLst>
          </p:cNvPr>
          <p:cNvSpPr>
            <a:spLocks noGrp="1"/>
          </p:cNvSpPr>
          <p:nvPr>
            <p:ph idx="16"/>
          </p:nvPr>
        </p:nvSpPr>
        <p:spPr>
          <a:xfrm>
            <a:off x="4724400" y="1276350"/>
            <a:ext cx="3962400" cy="800358"/>
          </a:xfrm>
        </p:spPr>
        <p:txBody>
          <a:bodyPr>
            <a:noAutofit/>
          </a:bodyPr>
          <a:lstStyle>
            <a:lvl1pPr marL="0" indent="0">
              <a:spcAft>
                <a:spcPts val="0"/>
              </a:spcAft>
              <a:buNone/>
              <a:defRPr sz="2000" b="1"/>
            </a:lvl1pPr>
          </a:lstStyle>
          <a:p>
            <a:pPr lvl="0"/>
            <a:r>
              <a:rPr lang="en-US"/>
              <a:t>Click to edit Master text styles</a:t>
            </a:r>
          </a:p>
        </p:txBody>
      </p:sp>
      <p:sp>
        <p:nvSpPr>
          <p:cNvPr id="12" name="Text Placeholder 7">
            <a:extLst>
              <a:ext uri="{FF2B5EF4-FFF2-40B4-BE49-F238E27FC236}">
                <a16:creationId xmlns="" xmlns:a16="http://schemas.microsoft.com/office/drawing/2014/main" id="{07AC51E5-CC48-7247-A15C-84DCE96A8C02}"/>
              </a:ext>
            </a:extLst>
          </p:cNvPr>
          <p:cNvSpPr>
            <a:spLocks noGrp="1"/>
          </p:cNvSpPr>
          <p:nvPr>
            <p:ph type="body" sz="quarter" idx="17"/>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114532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dar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E759DD-FF9E-2640-AC2A-04F14043DBE3}"/>
              </a:ext>
            </a:extLst>
          </p:cNvPr>
          <p:cNvSpPr>
            <a:spLocks noGrp="1"/>
          </p:cNvSpPr>
          <p:nvPr>
            <p:ph type="title"/>
          </p:nvPr>
        </p:nvSpPr>
        <p:spPr/>
        <p:txBody>
          <a:bodyPr anchor="t"/>
          <a:lstStyle>
            <a:lvl1pPr>
              <a:defRPr>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 xmlns:a16="http://schemas.microsoft.com/office/drawing/2014/main" id="{02FE9C53-4585-6F4F-9B0E-A0B7D27152A0}"/>
              </a:ext>
            </a:extLst>
          </p:cNvPr>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052E3BC1-44A7-994A-9857-5E9826DEEFF7}" type="datetime3">
              <a:rPr lang="en-US" smtClean="0"/>
              <a:t>20 June 2018</a:t>
            </a:fld>
            <a:endParaRPr lang="en-US" dirty="0"/>
          </a:p>
        </p:txBody>
      </p:sp>
      <p:sp>
        <p:nvSpPr>
          <p:cNvPr id="4" name="Footer Placeholder 3">
            <a:extLst>
              <a:ext uri="{FF2B5EF4-FFF2-40B4-BE49-F238E27FC236}">
                <a16:creationId xmlns="" xmlns:a16="http://schemas.microsoft.com/office/drawing/2014/main" id="{DC526084-9089-6F4D-A7A0-8F2BC123CB4B}"/>
              </a:ext>
            </a:extLst>
          </p:cNvPr>
          <p:cNvSpPr>
            <a:spLocks noGrp="1"/>
          </p:cNvSpPr>
          <p:nvPr>
            <p:ph type="ftr" sz="quarter" idx="11"/>
          </p:nvPr>
        </p:nvSpPr>
        <p:spPr/>
        <p:txBody>
          <a:bodyPr/>
          <a:lstStyle>
            <a:lvl1pPr>
              <a:defRPr>
                <a:solidFill>
                  <a:schemeClr val="tx1">
                    <a:lumMod val="40000"/>
                    <a:lumOff val="60000"/>
                  </a:schemeClr>
                </a:solidFill>
              </a:defRPr>
            </a:lvl1pPr>
          </a:lstStyle>
          <a:p>
            <a:endParaRPr lang="en-US" dirty="0"/>
          </a:p>
        </p:txBody>
      </p:sp>
      <p:sp>
        <p:nvSpPr>
          <p:cNvPr id="5" name="Slide Number Placeholder 4">
            <a:extLst>
              <a:ext uri="{FF2B5EF4-FFF2-40B4-BE49-F238E27FC236}">
                <a16:creationId xmlns="" xmlns:a16="http://schemas.microsoft.com/office/drawing/2014/main" id="{A487E7C7-97A7-A343-8FA4-70C18A380778}"/>
              </a:ext>
            </a:extLst>
          </p:cNvPr>
          <p:cNvSpPr>
            <a:spLocks noGrp="1"/>
          </p:cNvSpPr>
          <p:nvPr>
            <p:ph type="sldNum" sz="quarter" idx="12"/>
          </p:nvPr>
        </p:nvSpPr>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7" name="Content Placeholder 6">
            <a:extLst>
              <a:ext uri="{FF2B5EF4-FFF2-40B4-BE49-F238E27FC236}">
                <a16:creationId xmlns="" xmlns:a16="http://schemas.microsoft.com/office/drawing/2014/main" id="{659D81C8-E8AA-5249-A932-4043FD05912B}"/>
              </a:ext>
            </a:extLst>
          </p:cNvPr>
          <p:cNvSpPr>
            <a:spLocks noGrp="1"/>
          </p:cNvSpPr>
          <p:nvPr>
            <p:ph sz="quarter" idx="13"/>
          </p:nvPr>
        </p:nvSpPr>
        <p:spPr>
          <a:xfrm>
            <a:off x="457200" y="2076708"/>
            <a:ext cx="3962400" cy="2552442"/>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 xmlns:a16="http://schemas.microsoft.com/office/drawing/2014/main" id="{0EE369E8-594F-8642-9F3D-3ACB3BE32050}"/>
              </a:ext>
            </a:extLst>
          </p:cNvPr>
          <p:cNvSpPr>
            <a:spLocks noGrp="1"/>
          </p:cNvSpPr>
          <p:nvPr>
            <p:ph idx="14"/>
          </p:nvPr>
        </p:nvSpPr>
        <p:spPr>
          <a:xfrm>
            <a:off x="457200" y="1276350"/>
            <a:ext cx="3962400" cy="800358"/>
          </a:xfrm>
        </p:spPr>
        <p:txBody>
          <a:bodyPr>
            <a:noAutofit/>
          </a:bodyPr>
          <a:lstStyle>
            <a:lvl1pPr marL="0" indent="0">
              <a:spcAft>
                <a:spcPts val="0"/>
              </a:spcAft>
              <a:buNone/>
              <a:defRPr sz="2000" b="1">
                <a:solidFill>
                  <a:schemeClr val="bg1"/>
                </a:solidFill>
              </a:defRPr>
            </a:lvl1pPr>
          </a:lstStyle>
          <a:p>
            <a:pPr lvl="0"/>
            <a:r>
              <a:rPr lang="en-US"/>
              <a:t>Click to edit Master text styles</a:t>
            </a:r>
          </a:p>
        </p:txBody>
      </p:sp>
      <p:sp>
        <p:nvSpPr>
          <p:cNvPr id="9" name="Content Placeholder 6">
            <a:extLst>
              <a:ext uri="{FF2B5EF4-FFF2-40B4-BE49-F238E27FC236}">
                <a16:creationId xmlns="" xmlns:a16="http://schemas.microsoft.com/office/drawing/2014/main" id="{E64D2481-4BAA-F34F-AA07-E0D126FC39FA}"/>
              </a:ext>
            </a:extLst>
          </p:cNvPr>
          <p:cNvSpPr>
            <a:spLocks noGrp="1"/>
          </p:cNvSpPr>
          <p:nvPr>
            <p:ph sz="quarter" idx="15"/>
          </p:nvPr>
        </p:nvSpPr>
        <p:spPr>
          <a:xfrm>
            <a:off x="4724400" y="2076708"/>
            <a:ext cx="3962400" cy="2552442"/>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 xmlns:a16="http://schemas.microsoft.com/office/drawing/2014/main" id="{91C93549-687D-834A-B39A-310390FE695C}"/>
              </a:ext>
            </a:extLst>
          </p:cNvPr>
          <p:cNvSpPr>
            <a:spLocks noGrp="1"/>
          </p:cNvSpPr>
          <p:nvPr>
            <p:ph idx="16"/>
          </p:nvPr>
        </p:nvSpPr>
        <p:spPr>
          <a:xfrm>
            <a:off x="4724400" y="1276350"/>
            <a:ext cx="3962400" cy="800358"/>
          </a:xfrm>
        </p:spPr>
        <p:txBody>
          <a:bodyPr>
            <a:noAutofit/>
          </a:bodyPr>
          <a:lstStyle>
            <a:lvl1pPr marL="0" indent="0">
              <a:spcAft>
                <a:spcPts val="0"/>
              </a:spcAft>
              <a:buNone/>
              <a:defRPr sz="2000" b="1">
                <a:solidFill>
                  <a:schemeClr val="bg1"/>
                </a:solidFill>
              </a:defRPr>
            </a:lvl1pPr>
          </a:lstStyle>
          <a:p>
            <a:pPr lvl="0"/>
            <a:r>
              <a:rPr lang="en-US"/>
              <a:t>Click to edit Master text styles</a:t>
            </a:r>
          </a:p>
        </p:txBody>
      </p:sp>
      <p:sp>
        <p:nvSpPr>
          <p:cNvPr id="12" name="Text Placeholder 7">
            <a:extLst>
              <a:ext uri="{FF2B5EF4-FFF2-40B4-BE49-F238E27FC236}">
                <a16:creationId xmlns="" xmlns:a16="http://schemas.microsoft.com/office/drawing/2014/main" id="{07AC51E5-CC48-7247-A15C-84DCE96A8C02}"/>
              </a:ext>
            </a:extLst>
          </p:cNvPr>
          <p:cNvSpPr>
            <a:spLocks noGrp="1"/>
          </p:cNvSpPr>
          <p:nvPr>
            <p:ph type="body" sz="quarter" idx="17"/>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1812908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Boxes">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endParaRPr lang="en-US" dirty="0"/>
          </a:p>
        </p:txBody>
      </p:sp>
      <p:sp>
        <p:nvSpPr>
          <p:cNvPr id="3" name="Content Placeholder 2"/>
          <p:cNvSpPr>
            <a:spLocks noGrp="1"/>
          </p:cNvSpPr>
          <p:nvPr>
            <p:ph sz="half" idx="1"/>
          </p:nvPr>
        </p:nvSpPr>
        <p:spPr>
          <a:xfrm>
            <a:off x="457200" y="1856790"/>
            <a:ext cx="4114800" cy="2775933"/>
          </a:xfrm>
          <a:solidFill>
            <a:schemeClr val="bg1">
              <a:lumMod val="95000"/>
            </a:schemeClr>
          </a:solidFill>
          <a:ln w="76200">
            <a:solidFill>
              <a:schemeClr val="bg1"/>
            </a:solidFill>
          </a:ln>
        </p:spPr>
        <p:txBody>
          <a:bodyPr vert="horz" lIns="274320" tIns="228600" rIns="274320" bIns="22860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spcBef>
                <a:spcPts val="0"/>
              </a:spcBef>
            </a:pPr>
            <a:r>
              <a:rPr lang="en-US"/>
              <a:t>Click to 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endParaRPr lang="en-US" dirty="0"/>
          </a:p>
        </p:txBody>
      </p:sp>
      <p:sp>
        <p:nvSpPr>
          <p:cNvPr id="4" name="Content Placeholder 3"/>
          <p:cNvSpPr>
            <a:spLocks noGrp="1"/>
          </p:cNvSpPr>
          <p:nvPr>
            <p:ph sz="half" idx="2"/>
          </p:nvPr>
        </p:nvSpPr>
        <p:spPr>
          <a:xfrm>
            <a:off x="4572000" y="1856790"/>
            <a:ext cx="4114800" cy="2775933"/>
          </a:xfrm>
          <a:solidFill>
            <a:schemeClr val="bg1">
              <a:lumMod val="95000"/>
            </a:schemeClr>
          </a:solidFill>
          <a:ln w="76200">
            <a:solidFill>
              <a:schemeClr val="bg1"/>
            </a:solidFill>
          </a:ln>
        </p:spPr>
        <p:txBody>
          <a:bodyPr vert="horz" lIns="274320" tIns="228600" rIns="274320" bIns="22860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a:solidFill>
                  <a:schemeClr val="tx2"/>
                </a:solidFill>
                <a:latin typeface="Avenir" panose="02000503020000020003" pitchFamily="2" charset="0"/>
                <a:ea typeface="+mn-ea"/>
                <a:cs typeface="+mn-cs"/>
              </a:defRPr>
            </a:lvl5pPr>
          </a:lstStyle>
          <a:p>
            <a:pPr marL="228600" lvl="0" indent="-228600" algn="l" defTabSz="685800" rtl="0" eaLnBrk="1" latinLnBrk="0" hangingPunct="1">
              <a:lnSpc>
                <a:spcPct val="120000"/>
              </a:lnSpc>
              <a:spcBef>
                <a:spcPts val="0"/>
              </a:spcBef>
              <a:spcAft>
                <a:spcPts val="600"/>
              </a:spcAft>
              <a:buFont typeface="Arial" panose="020B0604020202020204" pitchFamily="34" charset="0"/>
              <a:buChar char="•"/>
            </a:pPr>
            <a:r>
              <a:rPr lang="en-US"/>
              <a:t>Click to edit Master text styles</a:t>
            </a:r>
          </a:p>
          <a:p>
            <a:pPr marL="228600" lvl="1" indent="-228600" algn="l" defTabSz="685800" rtl="0" eaLnBrk="1" latinLnBrk="0" hangingPunct="1">
              <a:lnSpc>
                <a:spcPct val="120000"/>
              </a:lnSpc>
              <a:spcBef>
                <a:spcPts val="0"/>
              </a:spcBef>
              <a:spcAft>
                <a:spcPts val="600"/>
              </a:spcAft>
              <a:buFont typeface="Arial" panose="020B0604020202020204" pitchFamily="34" charset="0"/>
              <a:buChar char="•"/>
            </a:pPr>
            <a:r>
              <a:rPr lang="en-US"/>
              <a:t>Second level</a:t>
            </a:r>
          </a:p>
          <a:p>
            <a:pPr marL="228600" lvl="2" indent="-228600" algn="l" defTabSz="685800" rtl="0" eaLnBrk="1" latinLnBrk="0" hangingPunct="1">
              <a:lnSpc>
                <a:spcPct val="120000"/>
              </a:lnSpc>
              <a:spcBef>
                <a:spcPts val="0"/>
              </a:spcBef>
              <a:spcAft>
                <a:spcPts val="600"/>
              </a:spcAft>
              <a:buFont typeface="Arial" panose="020B0604020202020204" pitchFamily="34" charset="0"/>
              <a:buChar char="•"/>
            </a:pPr>
            <a:r>
              <a:rPr lang="en-US"/>
              <a:t>Third level</a:t>
            </a:r>
          </a:p>
          <a:p>
            <a:pPr marL="228600" lvl="3" indent="-228600" algn="l" defTabSz="685800" rtl="0" eaLnBrk="1" latinLnBrk="0" hangingPunct="1">
              <a:lnSpc>
                <a:spcPct val="120000"/>
              </a:lnSpc>
              <a:spcBef>
                <a:spcPts val="0"/>
              </a:spcBef>
              <a:spcAft>
                <a:spcPts val="600"/>
              </a:spcAft>
              <a:buFont typeface="Arial" panose="020B0604020202020204" pitchFamily="34" charset="0"/>
              <a:buChar char="•"/>
            </a:pPr>
            <a:r>
              <a:rPr lang="en-US"/>
              <a:t>Fourth level</a:t>
            </a:r>
          </a:p>
          <a:p>
            <a:pPr marL="228600" lvl="4" indent="-228600" algn="l" defTabSz="685800" rtl="0" eaLnBrk="1" latinLnBrk="0" hangingPunct="1">
              <a:lnSpc>
                <a:spcPct val="120000"/>
              </a:lnSpc>
              <a:spcBef>
                <a:spcPts val="0"/>
              </a:spcBef>
              <a:spcAft>
                <a:spcPts val="600"/>
              </a:spcAft>
              <a:buFont typeface="Arial" panose="020B0604020202020204" pitchFamily="34" charset="0"/>
              <a:buChar char="•"/>
            </a:pPr>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24DD5A31-3632-B34C-9E46-F4FC1D3A153E}" type="datetime3">
              <a:rPr lang="en-US" smtClean="0"/>
              <a:t>20 June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10" name="Content Placeholder 2">
            <a:extLst>
              <a:ext uri="{FF2B5EF4-FFF2-40B4-BE49-F238E27FC236}">
                <a16:creationId xmlns="" xmlns:a16="http://schemas.microsoft.com/office/drawing/2014/main" id="{319B0713-261F-C242-898D-C482CFC64CC6}"/>
              </a:ext>
            </a:extLst>
          </p:cNvPr>
          <p:cNvSpPr>
            <a:spLocks noGrp="1"/>
          </p:cNvSpPr>
          <p:nvPr>
            <p:ph idx="14"/>
          </p:nvPr>
        </p:nvSpPr>
        <p:spPr>
          <a:xfrm>
            <a:off x="457200" y="1276351"/>
            <a:ext cx="7543800" cy="448278"/>
          </a:xfrm>
        </p:spPr>
        <p:txBody>
          <a:bodyPr/>
          <a:lstStyle>
            <a:lvl1pPr marL="0" indent="0">
              <a:buNone/>
              <a:defRPr/>
            </a:lvl1pPr>
          </a:lstStyle>
          <a:p>
            <a:pPr lvl="0"/>
            <a:r>
              <a:rPr lang="en-US"/>
              <a:t>Click to edit Master text styles</a:t>
            </a:r>
          </a:p>
        </p:txBody>
      </p:sp>
      <p:sp>
        <p:nvSpPr>
          <p:cNvPr id="11" name="Text Placeholder 7">
            <a:extLst>
              <a:ext uri="{FF2B5EF4-FFF2-40B4-BE49-F238E27FC236}">
                <a16:creationId xmlns="" xmlns:a16="http://schemas.microsoft.com/office/drawing/2014/main" id="{3EF8569E-97EE-8F4C-962F-384F20DF4FA1}"/>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1696322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Boxes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856790"/>
            <a:ext cx="4114800" cy="2775933"/>
          </a:xfrm>
          <a:solidFill>
            <a:schemeClr val="accent2">
              <a:lumMod val="60000"/>
              <a:lumOff val="40000"/>
            </a:schemeClr>
          </a:solidFill>
          <a:ln w="76200">
            <a:solidFill>
              <a:schemeClr val="accent1"/>
            </a:solidFill>
          </a:ln>
        </p:spPr>
        <p:txBody>
          <a:bodyPr vert="horz" lIns="274320" tIns="228600" rIns="274320" bIns="228600" rtlCol="0">
            <a:normAutofit/>
          </a:bodyPr>
          <a:lstStyle>
            <a:lvl1pPr>
              <a:defRPr lang="en-US"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spcBef>
                <a:spcPts val="0"/>
              </a:spcBef>
            </a:pPr>
            <a:r>
              <a:rPr lang="en-US"/>
              <a:t>Click to 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endParaRPr lang="en-US" dirty="0"/>
          </a:p>
        </p:txBody>
      </p:sp>
      <p:sp>
        <p:nvSpPr>
          <p:cNvPr id="4" name="Content Placeholder 3"/>
          <p:cNvSpPr>
            <a:spLocks noGrp="1"/>
          </p:cNvSpPr>
          <p:nvPr>
            <p:ph sz="half" idx="2"/>
          </p:nvPr>
        </p:nvSpPr>
        <p:spPr>
          <a:xfrm>
            <a:off x="4572000" y="1856790"/>
            <a:ext cx="4114800" cy="2775933"/>
          </a:xfrm>
          <a:solidFill>
            <a:schemeClr val="accent2">
              <a:lumMod val="60000"/>
              <a:lumOff val="40000"/>
            </a:schemeClr>
          </a:solidFill>
          <a:ln w="76200">
            <a:solidFill>
              <a:schemeClr val="accent1"/>
            </a:solidFill>
          </a:ln>
        </p:spPr>
        <p:txBody>
          <a:bodyPr vert="horz" lIns="274320" tIns="228600" rIns="274320" bIns="22860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bg1"/>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bg1"/>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bg1"/>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bg1"/>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a:solidFill>
                  <a:schemeClr val="bg1"/>
                </a:solidFill>
                <a:latin typeface="Avenir" panose="02000503020000020003" pitchFamily="2" charset="0"/>
                <a:ea typeface="+mn-ea"/>
                <a:cs typeface="+mn-cs"/>
              </a:defRPr>
            </a:lvl5pPr>
          </a:lstStyle>
          <a:p>
            <a:pPr marL="228600" lvl="0" indent="-228600" algn="l" defTabSz="685800" rtl="0" eaLnBrk="1" latinLnBrk="0" hangingPunct="1">
              <a:lnSpc>
                <a:spcPct val="120000"/>
              </a:lnSpc>
              <a:spcBef>
                <a:spcPts val="0"/>
              </a:spcBef>
              <a:spcAft>
                <a:spcPts val="600"/>
              </a:spcAft>
              <a:buFont typeface="Arial" panose="020B0604020202020204" pitchFamily="34" charset="0"/>
              <a:buChar char="•"/>
            </a:pPr>
            <a:r>
              <a:rPr lang="en-US"/>
              <a:t>Click to edit Master text styles</a:t>
            </a:r>
          </a:p>
          <a:p>
            <a:pPr marL="228600" lvl="1" indent="-228600" algn="l" defTabSz="685800" rtl="0" eaLnBrk="1" latinLnBrk="0" hangingPunct="1">
              <a:lnSpc>
                <a:spcPct val="120000"/>
              </a:lnSpc>
              <a:spcBef>
                <a:spcPts val="0"/>
              </a:spcBef>
              <a:spcAft>
                <a:spcPts val="600"/>
              </a:spcAft>
              <a:buFont typeface="Arial" panose="020B0604020202020204" pitchFamily="34" charset="0"/>
              <a:buChar char="•"/>
            </a:pPr>
            <a:r>
              <a:rPr lang="en-US"/>
              <a:t>Second level</a:t>
            </a:r>
          </a:p>
          <a:p>
            <a:pPr marL="228600" lvl="2" indent="-228600" algn="l" defTabSz="685800" rtl="0" eaLnBrk="1" latinLnBrk="0" hangingPunct="1">
              <a:lnSpc>
                <a:spcPct val="120000"/>
              </a:lnSpc>
              <a:spcBef>
                <a:spcPts val="0"/>
              </a:spcBef>
              <a:spcAft>
                <a:spcPts val="600"/>
              </a:spcAft>
              <a:buFont typeface="Arial" panose="020B0604020202020204" pitchFamily="34" charset="0"/>
              <a:buChar char="•"/>
            </a:pPr>
            <a:r>
              <a:rPr lang="en-US"/>
              <a:t>Third level</a:t>
            </a:r>
          </a:p>
          <a:p>
            <a:pPr marL="228600" lvl="3" indent="-228600" algn="l" defTabSz="685800" rtl="0" eaLnBrk="1" latinLnBrk="0" hangingPunct="1">
              <a:lnSpc>
                <a:spcPct val="120000"/>
              </a:lnSpc>
              <a:spcBef>
                <a:spcPts val="0"/>
              </a:spcBef>
              <a:spcAft>
                <a:spcPts val="600"/>
              </a:spcAft>
              <a:buFont typeface="Arial" panose="020B0604020202020204" pitchFamily="34" charset="0"/>
              <a:buChar char="•"/>
            </a:pPr>
            <a:r>
              <a:rPr lang="en-US"/>
              <a:t>Fourth level</a:t>
            </a:r>
          </a:p>
          <a:p>
            <a:pPr marL="228600" lvl="4" indent="-228600" algn="l" defTabSz="685800" rtl="0" eaLnBrk="1" latinLnBrk="0" hangingPunct="1">
              <a:lnSpc>
                <a:spcPct val="120000"/>
              </a:lnSpc>
              <a:spcBef>
                <a:spcPts val="0"/>
              </a:spcBef>
              <a:spcAft>
                <a:spcPts val="600"/>
              </a:spcAft>
              <a:buFont typeface="Arial" panose="020B0604020202020204" pitchFamily="34" charset="0"/>
              <a:buChar char="•"/>
            </a:pPr>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C49098B3-C054-B547-A5EC-409519CD1C19}" type="datetime3">
              <a:rPr lang="en-US" smtClean="0"/>
              <a:t>20 June 2018</a:t>
            </a:fld>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10" name="Content Placeholder 2">
            <a:extLst>
              <a:ext uri="{FF2B5EF4-FFF2-40B4-BE49-F238E27FC236}">
                <a16:creationId xmlns="" xmlns:a16="http://schemas.microsoft.com/office/drawing/2014/main" id="{319B0713-261F-C242-898D-C482CFC64CC6}"/>
              </a:ext>
            </a:extLst>
          </p:cNvPr>
          <p:cNvSpPr>
            <a:spLocks noGrp="1"/>
          </p:cNvSpPr>
          <p:nvPr>
            <p:ph idx="14"/>
          </p:nvPr>
        </p:nvSpPr>
        <p:spPr>
          <a:xfrm>
            <a:off x="457200" y="1276351"/>
            <a:ext cx="7543800" cy="448278"/>
          </a:xfrm>
        </p:spPr>
        <p:txBody>
          <a:bodyPr/>
          <a:lstStyle>
            <a:lvl1pPr marL="0" indent="0">
              <a:buNone/>
              <a:defRPr>
                <a:solidFill>
                  <a:schemeClr val="bg1"/>
                </a:solidFill>
              </a:defRPr>
            </a:lvl1pPr>
          </a:lstStyle>
          <a:p>
            <a:pPr lvl="0"/>
            <a:r>
              <a:rPr lang="en-US"/>
              <a:t>Click to edit Master text styles</a:t>
            </a:r>
          </a:p>
        </p:txBody>
      </p:sp>
      <p:sp>
        <p:nvSpPr>
          <p:cNvPr id="11" name="Text Placeholder 7">
            <a:extLst>
              <a:ext uri="{FF2B5EF4-FFF2-40B4-BE49-F238E27FC236}">
                <a16:creationId xmlns="" xmlns:a16="http://schemas.microsoft.com/office/drawing/2014/main" id="{3EF8569E-97EE-8F4C-962F-384F20DF4FA1}"/>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10095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Boxes">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endParaRPr lang="en-US" dirty="0"/>
          </a:p>
        </p:txBody>
      </p:sp>
      <p:sp>
        <p:nvSpPr>
          <p:cNvPr id="3" name="Content Placeholder 2"/>
          <p:cNvSpPr>
            <a:spLocks noGrp="1"/>
          </p:cNvSpPr>
          <p:nvPr>
            <p:ph sz="half" idx="1"/>
          </p:nvPr>
        </p:nvSpPr>
        <p:spPr>
          <a:xfrm>
            <a:off x="457200" y="1856790"/>
            <a:ext cx="2743200" cy="2752120"/>
          </a:xfrm>
          <a:solidFill>
            <a:schemeClr val="bg1">
              <a:lumMod val="95000"/>
            </a:schemeClr>
          </a:solidFill>
          <a:ln w="76200">
            <a:solidFill>
              <a:schemeClr val="bg1"/>
            </a:solidFill>
          </a:ln>
        </p:spPr>
        <p:txBody>
          <a:bodyPr lIns="274320" tIns="228600" rIns="274320" bIns="228600">
            <a:noAutofit/>
          </a:bodyPr>
          <a:lstStyle>
            <a:lvl1pPr marL="0" indent="0">
              <a:spcBef>
                <a:spcPts val="0"/>
              </a:spcBef>
              <a:buNone/>
              <a:defRPr sz="1800"/>
            </a:lvl1pPr>
            <a:lvl2pPr marL="338328" indent="0">
              <a:spcBef>
                <a:spcPts val="0"/>
              </a:spcBef>
              <a:buNone/>
              <a:defRPr sz="1800"/>
            </a:lvl2pPr>
            <a:lvl3pPr marL="685800" indent="0">
              <a:spcBef>
                <a:spcPts val="0"/>
              </a:spcBef>
              <a:buNone/>
              <a:defRPr sz="1800"/>
            </a:lvl3pPr>
            <a:lvl4pPr marL="1024128" indent="0">
              <a:spcBef>
                <a:spcPts val="0"/>
              </a:spcBef>
              <a:buNone/>
              <a:defRPr sz="1800"/>
            </a:lvl4pPr>
            <a:lvl5pPr marL="1371600" indent="0">
              <a:spcBef>
                <a:spcPts val="0"/>
              </a:spcBef>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78193117-1AAA-C145-B8CB-C8B0DE5DFF43}" type="datetime3">
              <a:rPr lang="en-US" smtClean="0"/>
              <a:t>20 June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9" name="Content Placeholder 2">
            <a:extLst>
              <a:ext uri="{FF2B5EF4-FFF2-40B4-BE49-F238E27FC236}">
                <a16:creationId xmlns="" xmlns:a16="http://schemas.microsoft.com/office/drawing/2014/main" id="{F8EB264B-B710-F445-846A-6BC63F80E646}"/>
              </a:ext>
            </a:extLst>
          </p:cNvPr>
          <p:cNvSpPr>
            <a:spLocks noGrp="1"/>
          </p:cNvSpPr>
          <p:nvPr>
            <p:ph sz="half" idx="14"/>
          </p:nvPr>
        </p:nvSpPr>
        <p:spPr>
          <a:xfrm>
            <a:off x="3200400" y="1856790"/>
            <a:ext cx="2743200" cy="2752120"/>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 xmlns:a16="http://schemas.microsoft.com/office/drawing/2014/main" id="{39219ECB-9AAE-454C-8707-472030F047C8}"/>
              </a:ext>
            </a:extLst>
          </p:cNvPr>
          <p:cNvSpPr>
            <a:spLocks noGrp="1"/>
          </p:cNvSpPr>
          <p:nvPr>
            <p:ph sz="half" idx="15"/>
          </p:nvPr>
        </p:nvSpPr>
        <p:spPr>
          <a:xfrm>
            <a:off x="5943600" y="1856790"/>
            <a:ext cx="2743200" cy="2752120"/>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 xmlns:a16="http://schemas.microsoft.com/office/drawing/2014/main" id="{BD52931D-C6F1-704A-B529-26A1DFD30018}"/>
              </a:ext>
            </a:extLst>
          </p:cNvPr>
          <p:cNvSpPr>
            <a:spLocks noGrp="1"/>
          </p:cNvSpPr>
          <p:nvPr>
            <p:ph idx="16"/>
          </p:nvPr>
        </p:nvSpPr>
        <p:spPr>
          <a:xfrm>
            <a:off x="457200" y="1276351"/>
            <a:ext cx="7543800" cy="448278"/>
          </a:xfrm>
        </p:spPr>
        <p:txBody>
          <a:bodyPr/>
          <a:lstStyle>
            <a:lvl1pPr marL="0" indent="0">
              <a:buNone/>
              <a:defRPr/>
            </a:lvl1pPr>
          </a:lstStyle>
          <a:p>
            <a:pPr lvl="0"/>
            <a:r>
              <a:rPr lang="en-US"/>
              <a:t>Click to edit Master text styles</a:t>
            </a:r>
          </a:p>
        </p:txBody>
      </p:sp>
      <p:sp>
        <p:nvSpPr>
          <p:cNvPr id="12" name="Text Placeholder 7">
            <a:extLst>
              <a:ext uri="{FF2B5EF4-FFF2-40B4-BE49-F238E27FC236}">
                <a16:creationId xmlns="" xmlns:a16="http://schemas.microsoft.com/office/drawing/2014/main" id="{BA0E79C5-07ED-2B4F-96E0-78AAE0051849}"/>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4139638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Boxes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856790"/>
            <a:ext cx="2743200" cy="2752120"/>
          </a:xfrm>
          <a:solidFill>
            <a:schemeClr val="accent2">
              <a:lumMod val="60000"/>
              <a:lumOff val="40000"/>
            </a:schemeClr>
          </a:solidFill>
          <a:ln w="76200">
            <a:solidFill>
              <a:schemeClr val="accent1"/>
            </a:solidFill>
          </a:ln>
        </p:spPr>
        <p:txBody>
          <a:bodyPr lIns="274320" tIns="228600" rIns="274320" bIns="228600">
            <a:noAutofit/>
          </a:bodyPr>
          <a:lstStyle>
            <a:lvl1pPr marL="0" indent="0">
              <a:spcBef>
                <a:spcPts val="0"/>
              </a:spcBef>
              <a:buNone/>
              <a:defRPr sz="1800">
                <a:solidFill>
                  <a:schemeClr val="bg1"/>
                </a:solidFill>
              </a:defRPr>
            </a:lvl1pPr>
            <a:lvl2pPr marL="338328" indent="0">
              <a:spcBef>
                <a:spcPts val="0"/>
              </a:spcBef>
              <a:buNone/>
              <a:defRPr sz="1800">
                <a:solidFill>
                  <a:schemeClr val="bg1"/>
                </a:solidFill>
              </a:defRPr>
            </a:lvl2pPr>
            <a:lvl3pPr marL="685800" indent="0">
              <a:spcBef>
                <a:spcPts val="0"/>
              </a:spcBef>
              <a:buNone/>
              <a:defRPr sz="1800">
                <a:solidFill>
                  <a:schemeClr val="bg1"/>
                </a:solidFill>
              </a:defRPr>
            </a:lvl3pPr>
            <a:lvl4pPr marL="1024128" indent="0">
              <a:spcBef>
                <a:spcPts val="0"/>
              </a:spcBef>
              <a:buNone/>
              <a:defRPr sz="1800">
                <a:solidFill>
                  <a:schemeClr val="bg1"/>
                </a:solidFill>
              </a:defRPr>
            </a:lvl4pPr>
            <a:lvl5pPr marL="1371600" indent="0">
              <a:spcBef>
                <a:spcPts val="0"/>
              </a:spcBef>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28107E97-1259-3443-B559-D35BE5D72356}" type="datetime3">
              <a:rPr lang="en-US" smtClean="0"/>
              <a:t>20 June 2018</a:t>
            </a:fld>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9" name="Content Placeholder 2">
            <a:extLst>
              <a:ext uri="{FF2B5EF4-FFF2-40B4-BE49-F238E27FC236}">
                <a16:creationId xmlns="" xmlns:a16="http://schemas.microsoft.com/office/drawing/2014/main" id="{F8EB264B-B710-F445-846A-6BC63F80E646}"/>
              </a:ext>
            </a:extLst>
          </p:cNvPr>
          <p:cNvSpPr>
            <a:spLocks noGrp="1"/>
          </p:cNvSpPr>
          <p:nvPr>
            <p:ph sz="half" idx="14"/>
          </p:nvPr>
        </p:nvSpPr>
        <p:spPr>
          <a:xfrm>
            <a:off x="3200400" y="1856790"/>
            <a:ext cx="2743200" cy="2752120"/>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 xmlns:a16="http://schemas.microsoft.com/office/drawing/2014/main" id="{39219ECB-9AAE-454C-8707-472030F047C8}"/>
              </a:ext>
            </a:extLst>
          </p:cNvPr>
          <p:cNvSpPr>
            <a:spLocks noGrp="1"/>
          </p:cNvSpPr>
          <p:nvPr>
            <p:ph sz="half" idx="15"/>
          </p:nvPr>
        </p:nvSpPr>
        <p:spPr>
          <a:xfrm>
            <a:off x="5943600" y="1856790"/>
            <a:ext cx="2743200" cy="2752120"/>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 xmlns:a16="http://schemas.microsoft.com/office/drawing/2014/main" id="{BD52931D-C6F1-704A-B529-26A1DFD30018}"/>
              </a:ext>
            </a:extLst>
          </p:cNvPr>
          <p:cNvSpPr>
            <a:spLocks noGrp="1"/>
          </p:cNvSpPr>
          <p:nvPr>
            <p:ph idx="16"/>
          </p:nvPr>
        </p:nvSpPr>
        <p:spPr>
          <a:xfrm>
            <a:off x="457200" y="1276351"/>
            <a:ext cx="7543800" cy="448278"/>
          </a:xfrm>
        </p:spPr>
        <p:txBody>
          <a:bodyPr/>
          <a:lstStyle>
            <a:lvl1pPr marL="0" indent="0">
              <a:buNone/>
              <a:defRPr>
                <a:solidFill>
                  <a:schemeClr val="bg1"/>
                </a:solidFill>
              </a:defRPr>
            </a:lvl1pPr>
          </a:lstStyle>
          <a:p>
            <a:pPr lvl="0"/>
            <a:r>
              <a:rPr lang="en-US"/>
              <a:t>Click to edit Master text styles</a:t>
            </a:r>
          </a:p>
        </p:txBody>
      </p:sp>
      <p:sp>
        <p:nvSpPr>
          <p:cNvPr id="12" name="Text Placeholder 7">
            <a:extLst>
              <a:ext uri="{FF2B5EF4-FFF2-40B4-BE49-F238E27FC236}">
                <a16:creationId xmlns="" xmlns:a16="http://schemas.microsoft.com/office/drawing/2014/main" id="{BA0E79C5-07ED-2B4F-96E0-78AAE0051849}"/>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2889767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Content Boxes">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endParaRPr lang="en-US" dirty="0"/>
          </a:p>
        </p:txBody>
      </p:sp>
      <p:sp>
        <p:nvSpPr>
          <p:cNvPr id="3" name="Content Placeholder 2"/>
          <p:cNvSpPr>
            <a:spLocks noGrp="1"/>
          </p:cNvSpPr>
          <p:nvPr>
            <p:ph sz="half" idx="1"/>
          </p:nvPr>
        </p:nvSpPr>
        <p:spPr>
          <a:xfrm>
            <a:off x="457200" y="1856790"/>
            <a:ext cx="4114800" cy="1389888"/>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0" y="1856790"/>
            <a:ext cx="4114800" cy="1389888"/>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98A84313-7A95-084F-90A8-25D22676E378}" type="datetime3">
              <a:rPr lang="en-US" smtClean="0"/>
              <a:t>20 June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10" name="Content Placeholder 2">
            <a:extLst>
              <a:ext uri="{FF2B5EF4-FFF2-40B4-BE49-F238E27FC236}">
                <a16:creationId xmlns="" xmlns:a16="http://schemas.microsoft.com/office/drawing/2014/main" id="{319B0713-261F-C242-898D-C482CFC64CC6}"/>
              </a:ext>
            </a:extLst>
          </p:cNvPr>
          <p:cNvSpPr>
            <a:spLocks noGrp="1"/>
          </p:cNvSpPr>
          <p:nvPr>
            <p:ph idx="14"/>
          </p:nvPr>
        </p:nvSpPr>
        <p:spPr>
          <a:xfrm>
            <a:off x="457200" y="1276351"/>
            <a:ext cx="7543800" cy="448278"/>
          </a:xfrm>
        </p:spPr>
        <p:txBody>
          <a:bodyPr/>
          <a:lstStyle>
            <a:lvl1pPr marL="0" indent="0">
              <a:buNone/>
              <a:defRPr/>
            </a:lvl1pPr>
          </a:lstStyle>
          <a:p>
            <a:pPr lvl="0"/>
            <a:r>
              <a:rPr lang="en-US"/>
              <a:t>Click to edit Master text styles</a:t>
            </a:r>
          </a:p>
        </p:txBody>
      </p:sp>
      <p:sp>
        <p:nvSpPr>
          <p:cNvPr id="11" name="Content Placeholder 2">
            <a:extLst>
              <a:ext uri="{FF2B5EF4-FFF2-40B4-BE49-F238E27FC236}">
                <a16:creationId xmlns="" xmlns:a16="http://schemas.microsoft.com/office/drawing/2014/main" id="{A5C73C5F-EE6A-B741-B458-5BEE26839793}"/>
              </a:ext>
            </a:extLst>
          </p:cNvPr>
          <p:cNvSpPr>
            <a:spLocks noGrp="1"/>
          </p:cNvSpPr>
          <p:nvPr>
            <p:ph sz="half" idx="15"/>
          </p:nvPr>
        </p:nvSpPr>
        <p:spPr>
          <a:xfrm>
            <a:off x="457200" y="3245214"/>
            <a:ext cx="4114800" cy="1389888"/>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 xmlns:a16="http://schemas.microsoft.com/office/drawing/2014/main" id="{725BCBD4-2D5F-7C40-9D4F-8BD094BC24C0}"/>
              </a:ext>
            </a:extLst>
          </p:cNvPr>
          <p:cNvSpPr>
            <a:spLocks noGrp="1"/>
          </p:cNvSpPr>
          <p:nvPr>
            <p:ph sz="half" idx="16"/>
          </p:nvPr>
        </p:nvSpPr>
        <p:spPr>
          <a:xfrm>
            <a:off x="4572000" y="3245214"/>
            <a:ext cx="4114800" cy="1389888"/>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 xmlns:a16="http://schemas.microsoft.com/office/drawing/2014/main" id="{240D4EED-5AB8-8F4E-A803-1B1FE874C056}"/>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235639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ntent Boxes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856790"/>
            <a:ext cx="4114800" cy="1389888"/>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0" y="1856790"/>
            <a:ext cx="4114800" cy="1389888"/>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5AC83848-4BCA-844F-9882-6E2DDCE84FE8}" type="datetime3">
              <a:rPr lang="en-US" smtClean="0"/>
              <a:t>20 June 2018</a:t>
            </a:fld>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10" name="Content Placeholder 2">
            <a:extLst>
              <a:ext uri="{FF2B5EF4-FFF2-40B4-BE49-F238E27FC236}">
                <a16:creationId xmlns="" xmlns:a16="http://schemas.microsoft.com/office/drawing/2014/main" id="{319B0713-261F-C242-898D-C482CFC64CC6}"/>
              </a:ext>
            </a:extLst>
          </p:cNvPr>
          <p:cNvSpPr>
            <a:spLocks noGrp="1"/>
          </p:cNvSpPr>
          <p:nvPr>
            <p:ph idx="14"/>
          </p:nvPr>
        </p:nvSpPr>
        <p:spPr>
          <a:xfrm>
            <a:off x="457200" y="1276351"/>
            <a:ext cx="7543800" cy="448278"/>
          </a:xfrm>
        </p:spPr>
        <p:txBody>
          <a:bodyPr/>
          <a:lstStyle>
            <a:lvl1pPr marL="0" indent="0">
              <a:buNone/>
              <a:defRPr>
                <a:solidFill>
                  <a:schemeClr val="bg1"/>
                </a:solidFill>
              </a:defRPr>
            </a:lvl1pPr>
          </a:lstStyle>
          <a:p>
            <a:pPr lvl="0"/>
            <a:r>
              <a:rPr lang="en-US"/>
              <a:t>Click to edit Master text styles</a:t>
            </a:r>
          </a:p>
        </p:txBody>
      </p:sp>
      <p:sp>
        <p:nvSpPr>
          <p:cNvPr id="11" name="Content Placeholder 2">
            <a:extLst>
              <a:ext uri="{FF2B5EF4-FFF2-40B4-BE49-F238E27FC236}">
                <a16:creationId xmlns="" xmlns:a16="http://schemas.microsoft.com/office/drawing/2014/main" id="{A5C73C5F-EE6A-B741-B458-5BEE26839793}"/>
              </a:ext>
            </a:extLst>
          </p:cNvPr>
          <p:cNvSpPr>
            <a:spLocks noGrp="1"/>
          </p:cNvSpPr>
          <p:nvPr>
            <p:ph sz="half" idx="15"/>
          </p:nvPr>
        </p:nvSpPr>
        <p:spPr>
          <a:xfrm>
            <a:off x="457200" y="3245214"/>
            <a:ext cx="4114800" cy="1389888"/>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 xmlns:a16="http://schemas.microsoft.com/office/drawing/2014/main" id="{725BCBD4-2D5F-7C40-9D4F-8BD094BC24C0}"/>
              </a:ext>
            </a:extLst>
          </p:cNvPr>
          <p:cNvSpPr>
            <a:spLocks noGrp="1"/>
          </p:cNvSpPr>
          <p:nvPr>
            <p:ph sz="half" idx="16"/>
          </p:nvPr>
        </p:nvSpPr>
        <p:spPr>
          <a:xfrm>
            <a:off x="4572000" y="3245214"/>
            <a:ext cx="4114800" cy="1389888"/>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 xmlns:a16="http://schemas.microsoft.com/office/drawing/2014/main" id="{240D4EED-5AB8-8F4E-A803-1B1FE874C056}"/>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29242551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1/3">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5333999" cy="647701"/>
          </a:xfrm>
        </p:spPr>
        <p:txBody>
          <a:bodyPr anchor="t">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6096000" y="0"/>
            <a:ext cx="3048000" cy="4629150"/>
          </a:xfrm>
        </p:spPr>
        <p:txBody>
          <a:bodyPr>
            <a:normAutofit/>
          </a:bodyPr>
          <a:lstStyle>
            <a:lvl1pPr>
              <a:defRPr sz="2000"/>
            </a:lvl1pPr>
            <a:lvl2pPr>
              <a:defRPr sz="2000"/>
            </a:lvl2pPr>
            <a:lvl3pPr>
              <a:defRPr sz="2000"/>
            </a:lvl3pPr>
            <a:lvl4pPr>
              <a:defRPr sz="2000"/>
            </a:lvl4pPr>
            <a:lvl5pPr>
              <a:defRPr sz="20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4F4903E5-8422-2D46-89AD-EA48D1414F55}" type="datetime3">
              <a:rPr lang="en-US" smtClean="0"/>
              <a:t>20 June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9" name="Content Placeholder 6">
            <a:extLst>
              <a:ext uri="{FF2B5EF4-FFF2-40B4-BE49-F238E27FC236}">
                <a16:creationId xmlns="" xmlns:a16="http://schemas.microsoft.com/office/drawing/2014/main" id="{4BB6D035-B58F-184A-99D2-FF92AE8B1FE7}"/>
              </a:ext>
            </a:extLst>
          </p:cNvPr>
          <p:cNvSpPr>
            <a:spLocks noGrp="1"/>
          </p:cNvSpPr>
          <p:nvPr>
            <p:ph sz="quarter" idx="14"/>
          </p:nvPr>
        </p:nvSpPr>
        <p:spPr>
          <a:xfrm>
            <a:off x="457200" y="1276352"/>
            <a:ext cx="5334000" cy="33527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 xmlns:a16="http://schemas.microsoft.com/office/drawing/2014/main" id="{18516977-C874-BC4E-B5E7-A738517211B6}"/>
              </a:ext>
            </a:extLst>
          </p:cNvPr>
          <p:cNvSpPr>
            <a:spLocks noGrp="1"/>
          </p:cNvSpPr>
          <p:nvPr>
            <p:ph type="body" sz="quarter" idx="13"/>
          </p:nvPr>
        </p:nvSpPr>
        <p:spPr>
          <a:xfrm>
            <a:off x="457200" y="247650"/>
            <a:ext cx="5333999"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6742003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1/3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5333999" cy="647701"/>
          </a:xfrm>
        </p:spPr>
        <p:txBody>
          <a:bodyPr anchor="t">
            <a:norm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6096000" y="0"/>
            <a:ext cx="3048000" cy="4629150"/>
          </a:xfrm>
        </p:spPr>
        <p:txBody>
          <a:bodyPr>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BEC3E3CB-1F76-994D-AACC-8093D340B5AE}" type="datetime3">
              <a:rPr lang="en-US" smtClean="0"/>
              <a:t>20 June 2018</a:t>
            </a:fld>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9" name="Content Placeholder 6">
            <a:extLst>
              <a:ext uri="{FF2B5EF4-FFF2-40B4-BE49-F238E27FC236}">
                <a16:creationId xmlns="" xmlns:a16="http://schemas.microsoft.com/office/drawing/2014/main" id="{4BB6D035-B58F-184A-99D2-FF92AE8B1FE7}"/>
              </a:ext>
            </a:extLst>
          </p:cNvPr>
          <p:cNvSpPr>
            <a:spLocks noGrp="1"/>
          </p:cNvSpPr>
          <p:nvPr>
            <p:ph sz="quarter" idx="14"/>
          </p:nvPr>
        </p:nvSpPr>
        <p:spPr>
          <a:xfrm>
            <a:off x="457200" y="1276352"/>
            <a:ext cx="5334000" cy="335279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 xmlns:a16="http://schemas.microsoft.com/office/drawing/2014/main" id="{18516977-C874-BC4E-B5E7-A738517211B6}"/>
              </a:ext>
            </a:extLst>
          </p:cNvPr>
          <p:cNvSpPr>
            <a:spLocks noGrp="1"/>
          </p:cNvSpPr>
          <p:nvPr>
            <p:ph type="body" sz="quarter" idx="13"/>
          </p:nvPr>
        </p:nvSpPr>
        <p:spPr>
          <a:xfrm>
            <a:off x="457200" y="247650"/>
            <a:ext cx="5333999"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2197141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208037"/>
            <a:ext cx="8229600" cy="727425"/>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1821847"/>
            <a:ext cx="8229600" cy="361806"/>
          </a:xfrm>
        </p:spPr>
        <p:txBody>
          <a:bodyPr>
            <a:normAutofit/>
          </a:bodyPr>
          <a:lstStyle>
            <a:lvl1pPr marL="0" indent="0">
              <a:buNone/>
              <a:defRPr sz="1400" b="1" i="0" cap="all" spc="50" baseline="0">
                <a:solidFill>
                  <a:schemeClr val="bg1"/>
                </a:solidFill>
                <a:latin typeface="Avenir Heavy" panose="02000503020000020003"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cxnSp>
        <p:nvCxnSpPr>
          <p:cNvPr id="8" name="Straight Connector 7">
            <a:extLst>
              <a:ext uri="{FF2B5EF4-FFF2-40B4-BE49-F238E27FC236}">
                <a16:creationId xmlns="" xmlns:a16="http://schemas.microsoft.com/office/drawing/2014/main" id="{1437FEA6-1A2C-D14B-80D4-D1D39CE1B055}"/>
              </a:ext>
            </a:extLst>
          </p:cNvPr>
          <p:cNvCxnSpPr/>
          <p:nvPr userDrawn="1"/>
        </p:nvCxnSpPr>
        <p:spPr>
          <a:xfrm>
            <a:off x="457200" y="2935462"/>
            <a:ext cx="82296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88224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1/2">
    <p:spTree>
      <p:nvGrpSpPr>
        <p:cNvPr id="1" name=""/>
        <p:cNvGrpSpPr/>
        <p:nvPr/>
      </p:nvGrpSpPr>
      <p:grpSpPr>
        <a:xfrm>
          <a:off x="0" y="0"/>
          <a:ext cx="0" cy="0"/>
          <a:chOff x="0" y="0"/>
          <a:chExt cx="0" cy="0"/>
        </a:xfrm>
      </p:grpSpPr>
      <p:sp>
        <p:nvSpPr>
          <p:cNvPr id="2" name="Title 1"/>
          <p:cNvSpPr>
            <a:spLocks noGrp="1"/>
          </p:cNvSpPr>
          <p:nvPr>
            <p:ph type="title"/>
          </p:nvPr>
        </p:nvSpPr>
        <p:spPr>
          <a:xfrm>
            <a:off x="457201" y="514351"/>
            <a:ext cx="3962400" cy="647700"/>
          </a:xfrm>
        </p:spPr>
        <p:txBody>
          <a:bodyPr anchor="t">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724400" y="0"/>
            <a:ext cx="4419600" cy="4629150"/>
          </a:xfrm>
        </p:spPr>
        <p:txBody>
          <a:bodyPr>
            <a:normAutofit/>
          </a:bodyPr>
          <a:lstStyle>
            <a:lvl1pPr>
              <a:defRPr sz="2000"/>
            </a:lvl1pPr>
            <a:lvl2pPr>
              <a:defRPr sz="2000"/>
            </a:lvl2pPr>
            <a:lvl3pPr>
              <a:defRPr sz="2000"/>
            </a:lvl3pPr>
            <a:lvl4pPr>
              <a:defRPr sz="2000"/>
            </a:lvl4pPr>
            <a:lvl5pPr>
              <a:defRPr sz="20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AD1CB74F-FE79-1A45-8710-2BD3A7D8E44E}" type="datetime3">
              <a:rPr lang="en-US" smtClean="0"/>
              <a:t>20 June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9" name="Content Placeholder 6">
            <a:extLst>
              <a:ext uri="{FF2B5EF4-FFF2-40B4-BE49-F238E27FC236}">
                <a16:creationId xmlns="" xmlns:a16="http://schemas.microsoft.com/office/drawing/2014/main" id="{9E673783-7450-8E4B-8FEC-46DFD0623119}"/>
              </a:ext>
            </a:extLst>
          </p:cNvPr>
          <p:cNvSpPr>
            <a:spLocks noGrp="1"/>
          </p:cNvSpPr>
          <p:nvPr>
            <p:ph sz="quarter" idx="14"/>
          </p:nvPr>
        </p:nvSpPr>
        <p:spPr>
          <a:xfrm>
            <a:off x="457200" y="1276350"/>
            <a:ext cx="3962400"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 xmlns:a16="http://schemas.microsoft.com/office/drawing/2014/main" id="{EBFFF9B9-E60D-C146-94E1-1B365803691C}"/>
              </a:ext>
            </a:extLst>
          </p:cNvPr>
          <p:cNvSpPr>
            <a:spLocks noGrp="1"/>
          </p:cNvSpPr>
          <p:nvPr>
            <p:ph type="body" sz="quarter" idx="13"/>
          </p:nvPr>
        </p:nvSpPr>
        <p:spPr>
          <a:xfrm>
            <a:off x="457200" y="247650"/>
            <a:ext cx="39624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5079269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1/2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1" y="514351"/>
            <a:ext cx="3962400" cy="647700"/>
          </a:xfrm>
        </p:spPr>
        <p:txBody>
          <a:bodyPr anchor="t">
            <a:norm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724400" y="0"/>
            <a:ext cx="4419600" cy="4629150"/>
          </a:xfrm>
        </p:spPr>
        <p:txBody>
          <a:bodyPr>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82CAB48B-DAC7-0D4F-8BA1-5046F1014A7D}" type="datetime3">
              <a:rPr lang="en-US" smtClean="0"/>
              <a:t>20 June 2018</a:t>
            </a:fld>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9" name="Content Placeholder 6">
            <a:extLst>
              <a:ext uri="{FF2B5EF4-FFF2-40B4-BE49-F238E27FC236}">
                <a16:creationId xmlns="" xmlns:a16="http://schemas.microsoft.com/office/drawing/2014/main" id="{9E673783-7450-8E4B-8FEC-46DFD0623119}"/>
              </a:ext>
            </a:extLst>
          </p:cNvPr>
          <p:cNvSpPr>
            <a:spLocks noGrp="1"/>
          </p:cNvSpPr>
          <p:nvPr>
            <p:ph sz="quarter" idx="14"/>
          </p:nvPr>
        </p:nvSpPr>
        <p:spPr>
          <a:xfrm>
            <a:off x="457200" y="1276350"/>
            <a:ext cx="3962400" cy="33528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 xmlns:a16="http://schemas.microsoft.com/office/drawing/2014/main" id="{EBFFF9B9-E60D-C146-94E1-1B365803691C}"/>
              </a:ext>
            </a:extLst>
          </p:cNvPr>
          <p:cNvSpPr>
            <a:spLocks noGrp="1"/>
          </p:cNvSpPr>
          <p:nvPr>
            <p:ph type="body" sz="quarter" idx="13"/>
          </p:nvPr>
        </p:nvSpPr>
        <p:spPr>
          <a:xfrm>
            <a:off x="457200" y="247650"/>
            <a:ext cx="39624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9399467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2/3">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49"/>
            <a:ext cx="2571750" cy="985837"/>
          </a:xfrm>
        </p:spPr>
        <p:txBody>
          <a:bodyPr anchor="t">
            <a:no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371850" y="0"/>
            <a:ext cx="5772150" cy="4629150"/>
          </a:xfrm>
        </p:spPr>
        <p:txBody>
          <a:bodyPr>
            <a:normAutofit/>
          </a:bodyPr>
          <a:lstStyle>
            <a:lvl1pPr>
              <a:defRPr sz="2000"/>
            </a:lvl1pPr>
            <a:lvl2pPr>
              <a:defRPr sz="2000"/>
            </a:lvl2pPr>
            <a:lvl3pPr>
              <a:defRPr sz="2000"/>
            </a:lvl3pPr>
            <a:lvl4pPr>
              <a:defRPr sz="2000"/>
            </a:lvl4pPr>
            <a:lvl5pPr>
              <a:defRPr sz="20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436308B8-2FA4-7842-B3E5-53FA84F19DA6}" type="datetime3">
              <a:rPr lang="en-US" smtClean="0"/>
              <a:t>20 June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9" name="Content Placeholder 6">
            <a:extLst>
              <a:ext uri="{FF2B5EF4-FFF2-40B4-BE49-F238E27FC236}">
                <a16:creationId xmlns="" xmlns:a16="http://schemas.microsoft.com/office/drawing/2014/main" id="{67E03E8A-82C1-CA43-A27A-7E47571CC022}"/>
              </a:ext>
            </a:extLst>
          </p:cNvPr>
          <p:cNvSpPr>
            <a:spLocks noGrp="1"/>
          </p:cNvSpPr>
          <p:nvPr>
            <p:ph sz="quarter" idx="14"/>
          </p:nvPr>
        </p:nvSpPr>
        <p:spPr>
          <a:xfrm>
            <a:off x="457200" y="1638300"/>
            <a:ext cx="2571750" cy="2990850"/>
          </a:xfrm>
        </p:spPr>
        <p:txBody>
          <a:bodyPr>
            <a:noAutofit/>
          </a:bodyPr>
          <a:lstStyle>
            <a:lvl1pPr marL="0" indent="0">
              <a:buNone/>
              <a:defRPr sz="1600"/>
            </a:lvl1pPr>
            <a:lvl2pPr marL="338328" indent="0">
              <a:buNone/>
              <a:defRPr sz="1600"/>
            </a:lvl2pPr>
            <a:lvl3pPr marL="685800" indent="0">
              <a:buNone/>
              <a:defRPr sz="1600"/>
            </a:lvl3pPr>
            <a:lvl4pPr marL="1024128" indent="0">
              <a:buNone/>
              <a:defRPr sz="1600"/>
            </a:lvl4pPr>
            <a:lvl5pPr marL="137160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 xmlns:a16="http://schemas.microsoft.com/office/drawing/2014/main" id="{B0ECEDCC-39E8-5545-8A07-00545B1919C3}"/>
              </a:ext>
            </a:extLst>
          </p:cNvPr>
          <p:cNvSpPr>
            <a:spLocks noGrp="1"/>
          </p:cNvSpPr>
          <p:nvPr>
            <p:ph type="body" sz="quarter" idx="13"/>
          </p:nvPr>
        </p:nvSpPr>
        <p:spPr>
          <a:xfrm>
            <a:off x="457200" y="247650"/>
            <a:ext cx="257175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702181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2/3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49"/>
            <a:ext cx="2571750" cy="985837"/>
          </a:xfrm>
        </p:spPr>
        <p:txBody>
          <a:bodyPr anchor="t">
            <a:no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371850" y="0"/>
            <a:ext cx="5772150" cy="4629150"/>
          </a:xfrm>
        </p:spPr>
        <p:txBody>
          <a:bodyPr>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19D83D04-1D5A-5D4D-9727-9379A1D7954E}" type="datetime3">
              <a:rPr lang="en-US" smtClean="0"/>
              <a:t>20 June 2018</a:t>
            </a:fld>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9" name="Content Placeholder 6">
            <a:extLst>
              <a:ext uri="{FF2B5EF4-FFF2-40B4-BE49-F238E27FC236}">
                <a16:creationId xmlns="" xmlns:a16="http://schemas.microsoft.com/office/drawing/2014/main" id="{67E03E8A-82C1-CA43-A27A-7E47571CC022}"/>
              </a:ext>
            </a:extLst>
          </p:cNvPr>
          <p:cNvSpPr>
            <a:spLocks noGrp="1"/>
          </p:cNvSpPr>
          <p:nvPr>
            <p:ph sz="quarter" idx="14"/>
          </p:nvPr>
        </p:nvSpPr>
        <p:spPr>
          <a:xfrm>
            <a:off x="457200" y="1638300"/>
            <a:ext cx="2571750" cy="2990850"/>
          </a:xfrm>
        </p:spPr>
        <p:txBody>
          <a:bodyPr>
            <a:noAutofit/>
          </a:bodyPr>
          <a:lstStyle>
            <a:lvl1pPr marL="0" indent="0">
              <a:buNone/>
              <a:defRPr sz="1600">
                <a:solidFill>
                  <a:schemeClr val="bg1"/>
                </a:solidFill>
              </a:defRPr>
            </a:lvl1pPr>
            <a:lvl2pPr marL="338328" indent="0">
              <a:buNone/>
              <a:defRPr sz="1600">
                <a:solidFill>
                  <a:schemeClr val="bg1"/>
                </a:solidFill>
              </a:defRPr>
            </a:lvl2pPr>
            <a:lvl3pPr marL="685800" indent="0">
              <a:buNone/>
              <a:defRPr sz="1600">
                <a:solidFill>
                  <a:schemeClr val="bg1"/>
                </a:solidFill>
              </a:defRPr>
            </a:lvl3pPr>
            <a:lvl4pPr marL="1024128" indent="0">
              <a:buNone/>
              <a:defRPr sz="1600">
                <a:solidFill>
                  <a:schemeClr val="bg1"/>
                </a:solidFill>
              </a:defRPr>
            </a:lvl4pPr>
            <a:lvl5pPr marL="1371600" indent="0">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 xmlns:a16="http://schemas.microsoft.com/office/drawing/2014/main" id="{B0ECEDCC-39E8-5545-8A07-00545B1919C3}"/>
              </a:ext>
            </a:extLst>
          </p:cNvPr>
          <p:cNvSpPr>
            <a:spLocks noGrp="1"/>
          </p:cNvSpPr>
          <p:nvPr>
            <p:ph type="body" sz="quarter" idx="13"/>
          </p:nvPr>
        </p:nvSpPr>
        <p:spPr>
          <a:xfrm>
            <a:off x="457200" y="247650"/>
            <a:ext cx="257175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324615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Wide">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7543800" cy="629840"/>
          </a:xfrm>
        </p:spPr>
        <p:txBody>
          <a:bodyPr anchor="t"/>
          <a:lstStyle/>
          <a:p>
            <a:r>
              <a:rPr lang="en-US"/>
              <a:t>Click to edit Master title style</a:t>
            </a:r>
            <a:endParaRPr lang="en-US" dirty="0"/>
          </a:p>
        </p:txBody>
      </p:sp>
      <p:sp>
        <p:nvSpPr>
          <p:cNvPr id="3" name="Content Placeholder 2"/>
          <p:cNvSpPr>
            <a:spLocks noGrp="1"/>
          </p:cNvSpPr>
          <p:nvPr>
            <p:ph idx="1"/>
          </p:nvPr>
        </p:nvSpPr>
        <p:spPr>
          <a:xfrm>
            <a:off x="0" y="1276351"/>
            <a:ext cx="9144000"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57200" y="4767263"/>
            <a:ext cx="2057400" cy="273844"/>
          </a:xfrm>
          <a:prstGeom prst="rect">
            <a:avLst/>
          </a:prstGeom>
        </p:spPr>
        <p:txBody>
          <a:bodyPr/>
          <a:lstStyle/>
          <a:p>
            <a:fld id="{E8E88E0C-9E8E-7A48-BBCF-3D650AFE8784}" type="datetime3">
              <a:rPr lang="en-US" smtClean="0"/>
              <a:t>20 June 2018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9" name="Text Placeholder 7">
            <a:extLst>
              <a:ext uri="{FF2B5EF4-FFF2-40B4-BE49-F238E27FC236}">
                <a16:creationId xmlns="" xmlns:a16="http://schemas.microsoft.com/office/drawing/2014/main" id="{5D3BA3DF-079C-0947-B14A-408CB0B36DF5}"/>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262688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Wide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7543800" cy="629840"/>
          </a:xfrm>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0" y="1276351"/>
            <a:ext cx="9144000" cy="33528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96F03584-8276-1444-99C1-D49BE5D75F4B}" type="datetime3">
              <a:rPr lang="en-US" smtClean="0"/>
              <a:t>20 June 2018</a:t>
            </a:fld>
            <a:endParaRPr lang="en-US" dirty="0"/>
          </a:p>
        </p:txBody>
      </p:sp>
      <p:sp>
        <p:nvSpPr>
          <p:cNvPr id="5" name="Footer Placeholder 4"/>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9" name="Text Placeholder 7">
            <a:extLst>
              <a:ext uri="{FF2B5EF4-FFF2-40B4-BE49-F238E27FC236}">
                <a16:creationId xmlns="" xmlns:a16="http://schemas.microsoft.com/office/drawing/2014/main" id="{5D3BA3DF-079C-0947-B14A-408CB0B36DF5}"/>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32707037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plit 2/3">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D25FBB84-672C-3F4C-A7A4-70774D492723}"/>
              </a:ext>
            </a:extLst>
          </p:cNvPr>
          <p:cNvSpPr/>
          <p:nvPr userDrawn="1"/>
        </p:nvSpPr>
        <p:spPr>
          <a:xfrm>
            <a:off x="5791200" y="0"/>
            <a:ext cx="33528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1" y="514351"/>
            <a:ext cx="4994476" cy="647700"/>
          </a:xfrm>
        </p:spPr>
        <p:txBody>
          <a:bodyPr anchor="t">
            <a:normAutofit/>
          </a:bodyPr>
          <a:lstStyle>
            <a:lvl1pPr>
              <a:defRPr sz="2800"/>
            </a:lvl1pPr>
          </a:lstStyle>
          <a:p>
            <a:r>
              <a:rPr lang="en-US"/>
              <a:t>Click to edit Master title style</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F1548669-3537-3D48-AEC6-69BEEF4918CE}" type="datetime3">
              <a:rPr lang="en-US" smtClean="0"/>
              <a:t>20 June 2018</a:t>
            </a:fld>
            <a:endParaRPr lang="en-US"/>
          </a:p>
        </p:txBody>
      </p:sp>
      <p:sp>
        <p:nvSpPr>
          <p:cNvPr id="6" name="Footer Placeholder 5"/>
          <p:cNvSpPr>
            <a:spLocks noGrp="1"/>
          </p:cNvSpPr>
          <p:nvPr>
            <p:ph type="ftr" sz="quarter" idx="11"/>
          </p:nvPr>
        </p:nvSpPr>
        <p:spPr>
          <a:xfrm>
            <a:off x="3048000" y="4767263"/>
            <a:ext cx="2403676" cy="273844"/>
          </a:xfrm>
        </p:spPr>
        <p:txBody>
          <a:bodyPr/>
          <a:lstStyle/>
          <a:p>
            <a:endParaRPr lang="en-US" dirty="0"/>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9" name="Content Placeholder 6">
            <a:extLst>
              <a:ext uri="{FF2B5EF4-FFF2-40B4-BE49-F238E27FC236}">
                <a16:creationId xmlns="" xmlns:a16="http://schemas.microsoft.com/office/drawing/2014/main" id="{9E673783-7450-8E4B-8FEC-46DFD0623119}"/>
              </a:ext>
            </a:extLst>
          </p:cNvPr>
          <p:cNvSpPr>
            <a:spLocks noGrp="1"/>
          </p:cNvSpPr>
          <p:nvPr>
            <p:ph sz="quarter" idx="14"/>
          </p:nvPr>
        </p:nvSpPr>
        <p:spPr>
          <a:xfrm>
            <a:off x="457200" y="1276350"/>
            <a:ext cx="4994476"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 xmlns:a16="http://schemas.microsoft.com/office/drawing/2014/main" id="{EBFFF9B9-E60D-C146-94E1-1B365803691C}"/>
              </a:ext>
            </a:extLst>
          </p:cNvPr>
          <p:cNvSpPr>
            <a:spLocks noGrp="1"/>
          </p:cNvSpPr>
          <p:nvPr>
            <p:ph type="body" sz="quarter" idx="13"/>
          </p:nvPr>
        </p:nvSpPr>
        <p:spPr>
          <a:xfrm>
            <a:off x="457200" y="247650"/>
            <a:ext cx="4994476"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
        <p:nvSpPr>
          <p:cNvPr id="11" name="Content Placeholder 6">
            <a:extLst>
              <a:ext uri="{FF2B5EF4-FFF2-40B4-BE49-F238E27FC236}">
                <a16:creationId xmlns="" xmlns:a16="http://schemas.microsoft.com/office/drawing/2014/main" id="{3D0F9215-7CF7-694C-8919-EFEB8C893A50}"/>
              </a:ext>
            </a:extLst>
          </p:cNvPr>
          <p:cNvSpPr>
            <a:spLocks noGrp="1"/>
          </p:cNvSpPr>
          <p:nvPr>
            <p:ph sz="quarter" idx="15"/>
          </p:nvPr>
        </p:nvSpPr>
        <p:spPr>
          <a:xfrm>
            <a:off x="6096000" y="514350"/>
            <a:ext cx="2590799" cy="4114800"/>
          </a:xfrm>
        </p:spPr>
        <p:txBody>
          <a:bodyPr anchor="ctr"/>
          <a:lstStyle>
            <a:lvl1pPr marL="0" indent="0" algn="l">
              <a:buNone/>
              <a:defRPr>
                <a:solidFill>
                  <a:schemeClr val="bg1"/>
                </a:solidFill>
              </a:defRPr>
            </a:lvl1pPr>
            <a:lvl2pPr marL="338328" indent="0" algn="l">
              <a:buNone/>
              <a:defRPr>
                <a:solidFill>
                  <a:schemeClr val="bg1"/>
                </a:solidFill>
              </a:defRPr>
            </a:lvl2pPr>
            <a:lvl3pPr marL="685800" indent="0" algn="l">
              <a:buNone/>
              <a:defRPr>
                <a:solidFill>
                  <a:schemeClr val="bg1"/>
                </a:solidFill>
              </a:defRPr>
            </a:lvl3pPr>
            <a:lvl4pPr marL="1024128" indent="0" algn="l">
              <a:buNone/>
              <a:defRPr>
                <a:solidFill>
                  <a:schemeClr val="bg1"/>
                </a:solidFill>
              </a:defRPr>
            </a:lvl4pPr>
            <a:lvl5pPr marL="1371600" indent="0" algn="l">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30575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lit 1/2">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D25FBB84-672C-3F4C-A7A4-70774D492723}"/>
              </a:ext>
            </a:extLst>
          </p:cNvPr>
          <p:cNvSpPr/>
          <p:nvPr userDrawn="1"/>
        </p:nvSpPr>
        <p:spPr>
          <a:xfrm>
            <a:off x="4724400" y="0"/>
            <a:ext cx="44196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1" y="514351"/>
            <a:ext cx="3962400" cy="647700"/>
          </a:xfrm>
        </p:spPr>
        <p:txBody>
          <a:bodyPr anchor="t">
            <a:normAutofit/>
          </a:bodyPr>
          <a:lstStyle>
            <a:lvl1pPr>
              <a:defRPr sz="2800"/>
            </a:lvl1pPr>
          </a:lstStyle>
          <a:p>
            <a:r>
              <a:rPr lang="en-US"/>
              <a:t>Click to edit Master title style</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2565890D-C554-0B45-A214-73986C52D38E}" type="datetime3">
              <a:rPr lang="en-US" smtClean="0"/>
              <a:t>20 June 2018</a:t>
            </a:fld>
            <a:endParaRPr lang="en-US"/>
          </a:p>
        </p:txBody>
      </p:sp>
      <p:sp>
        <p:nvSpPr>
          <p:cNvPr id="6" name="Footer Placeholder 5"/>
          <p:cNvSpPr>
            <a:spLocks noGrp="1"/>
          </p:cNvSpPr>
          <p:nvPr>
            <p:ph type="ftr" sz="quarter" idx="11"/>
          </p:nvPr>
        </p:nvSpPr>
        <p:spPr>
          <a:xfrm>
            <a:off x="2514600" y="4767263"/>
            <a:ext cx="1905000" cy="273844"/>
          </a:xfrm>
        </p:spPr>
        <p:txBody>
          <a:bodyPr/>
          <a:lstStyle/>
          <a:p>
            <a:endParaRPr lang="en-US" dirty="0"/>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9" name="Content Placeholder 6">
            <a:extLst>
              <a:ext uri="{FF2B5EF4-FFF2-40B4-BE49-F238E27FC236}">
                <a16:creationId xmlns="" xmlns:a16="http://schemas.microsoft.com/office/drawing/2014/main" id="{9E673783-7450-8E4B-8FEC-46DFD0623119}"/>
              </a:ext>
            </a:extLst>
          </p:cNvPr>
          <p:cNvSpPr>
            <a:spLocks noGrp="1"/>
          </p:cNvSpPr>
          <p:nvPr>
            <p:ph sz="quarter" idx="14"/>
          </p:nvPr>
        </p:nvSpPr>
        <p:spPr>
          <a:xfrm>
            <a:off x="457200" y="1276350"/>
            <a:ext cx="3962400"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 xmlns:a16="http://schemas.microsoft.com/office/drawing/2014/main" id="{EBFFF9B9-E60D-C146-94E1-1B365803691C}"/>
              </a:ext>
            </a:extLst>
          </p:cNvPr>
          <p:cNvSpPr>
            <a:spLocks noGrp="1"/>
          </p:cNvSpPr>
          <p:nvPr>
            <p:ph type="body" sz="quarter" idx="13"/>
          </p:nvPr>
        </p:nvSpPr>
        <p:spPr>
          <a:xfrm>
            <a:off x="457200" y="247650"/>
            <a:ext cx="39624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
        <p:nvSpPr>
          <p:cNvPr id="11" name="Content Placeholder 6">
            <a:extLst>
              <a:ext uri="{FF2B5EF4-FFF2-40B4-BE49-F238E27FC236}">
                <a16:creationId xmlns="" xmlns:a16="http://schemas.microsoft.com/office/drawing/2014/main" id="{3D0F9215-7CF7-694C-8919-EFEB8C893A50}"/>
              </a:ext>
            </a:extLst>
          </p:cNvPr>
          <p:cNvSpPr>
            <a:spLocks noGrp="1"/>
          </p:cNvSpPr>
          <p:nvPr>
            <p:ph sz="quarter" idx="15"/>
          </p:nvPr>
        </p:nvSpPr>
        <p:spPr>
          <a:xfrm>
            <a:off x="5069710" y="514350"/>
            <a:ext cx="3617089" cy="4114800"/>
          </a:xfrm>
        </p:spPr>
        <p:txBody>
          <a:bodyPr anchor="ctr"/>
          <a:lstStyle>
            <a:lvl1pPr marL="0" indent="0">
              <a:buNone/>
              <a:defRPr>
                <a:solidFill>
                  <a:schemeClr val="bg1"/>
                </a:solidFill>
              </a:defRPr>
            </a:lvl1pPr>
            <a:lvl2pPr marL="338328" indent="0">
              <a:buNone/>
              <a:defRPr>
                <a:solidFill>
                  <a:schemeClr val="bg1"/>
                </a:solidFill>
              </a:defRPr>
            </a:lvl2pPr>
            <a:lvl3pPr marL="685800" indent="0">
              <a:buNone/>
              <a:defRPr>
                <a:solidFill>
                  <a:schemeClr val="bg1"/>
                </a:solidFill>
              </a:defRPr>
            </a:lvl3pPr>
            <a:lvl4pPr marL="1024128" indent="0">
              <a:buNone/>
              <a:defRPr>
                <a:solidFill>
                  <a:schemeClr val="bg1"/>
                </a:solidFill>
              </a:defRPr>
            </a:lvl4pPr>
            <a:lvl5pPr marL="13716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698224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lit 1/3">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D25FBB84-672C-3F4C-A7A4-70774D492723}"/>
              </a:ext>
            </a:extLst>
          </p:cNvPr>
          <p:cNvSpPr/>
          <p:nvPr userDrawn="1"/>
        </p:nvSpPr>
        <p:spPr>
          <a:xfrm>
            <a:off x="3352800" y="0"/>
            <a:ext cx="57912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6226F000-0323-5D40-A73A-AFCE231EA21C}" type="datetime3">
              <a:rPr lang="en-US" smtClean="0"/>
              <a:t>20 June 2018</a:t>
            </a:fld>
            <a:endParaRPr lang="en-US"/>
          </a:p>
        </p:txBody>
      </p:sp>
      <p:sp>
        <p:nvSpPr>
          <p:cNvPr id="6" name="Footer Placeholder 5"/>
          <p:cNvSpPr>
            <a:spLocks noGrp="1"/>
          </p:cNvSpPr>
          <p:nvPr>
            <p:ph type="ftr" sz="quarter" idx="11"/>
          </p:nvPr>
        </p:nvSpPr>
        <p:spPr>
          <a:xfrm>
            <a:off x="3692324" y="4767263"/>
            <a:ext cx="2403676" cy="273844"/>
          </a:xfrm>
        </p:spPr>
        <p:txBody>
          <a:bodyPr/>
          <a:lstStyle>
            <a:lvl1pPr>
              <a:defRPr>
                <a:solidFill>
                  <a:schemeClr val="tx1">
                    <a:lumMod val="40000"/>
                    <a:lumOff val="60000"/>
                  </a:schemeClr>
                </a:solidFill>
              </a:defRPr>
            </a:lvl1pPr>
          </a:lstStyle>
          <a:p>
            <a:endParaRPr lang="en-US" dirty="0"/>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11" name="Content Placeholder 6">
            <a:extLst>
              <a:ext uri="{FF2B5EF4-FFF2-40B4-BE49-F238E27FC236}">
                <a16:creationId xmlns="" xmlns:a16="http://schemas.microsoft.com/office/drawing/2014/main" id="{3D0F9215-7CF7-694C-8919-EFEB8C893A50}"/>
              </a:ext>
            </a:extLst>
          </p:cNvPr>
          <p:cNvSpPr>
            <a:spLocks noGrp="1"/>
          </p:cNvSpPr>
          <p:nvPr>
            <p:ph sz="quarter" idx="15"/>
          </p:nvPr>
        </p:nvSpPr>
        <p:spPr>
          <a:xfrm>
            <a:off x="3692324" y="514350"/>
            <a:ext cx="4994475" cy="4114800"/>
          </a:xfrm>
        </p:spPr>
        <p:txBody>
          <a:bodyPr anchor="ctr"/>
          <a:lstStyle>
            <a:lvl1pPr marL="0" indent="0">
              <a:buNone/>
              <a:defRPr>
                <a:solidFill>
                  <a:schemeClr val="bg1"/>
                </a:solidFill>
              </a:defRPr>
            </a:lvl1pPr>
            <a:lvl2pPr marL="338328" indent="0">
              <a:buNone/>
              <a:defRPr>
                <a:solidFill>
                  <a:schemeClr val="bg1"/>
                </a:solidFill>
              </a:defRPr>
            </a:lvl2pPr>
            <a:lvl3pPr marL="685800" indent="0">
              <a:buNone/>
              <a:defRPr>
                <a:solidFill>
                  <a:schemeClr val="bg1"/>
                </a:solidFill>
              </a:defRPr>
            </a:lvl3pPr>
            <a:lvl4pPr marL="1024128" indent="0">
              <a:buNone/>
              <a:defRPr>
                <a:solidFill>
                  <a:schemeClr val="bg1"/>
                </a:solidFill>
              </a:defRPr>
            </a:lvl4pPr>
            <a:lvl5pPr marL="13716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
            <a:extLst>
              <a:ext uri="{FF2B5EF4-FFF2-40B4-BE49-F238E27FC236}">
                <a16:creationId xmlns="" xmlns:a16="http://schemas.microsoft.com/office/drawing/2014/main" id="{15EB4C65-0043-874A-864A-C95B64D3195B}"/>
              </a:ext>
            </a:extLst>
          </p:cNvPr>
          <p:cNvSpPr>
            <a:spLocks noGrp="1"/>
          </p:cNvSpPr>
          <p:nvPr>
            <p:ph type="title"/>
          </p:nvPr>
        </p:nvSpPr>
        <p:spPr>
          <a:xfrm>
            <a:off x="457200" y="514350"/>
            <a:ext cx="2571750" cy="647700"/>
          </a:xfrm>
        </p:spPr>
        <p:txBody>
          <a:bodyPr anchor="t">
            <a:noAutofit/>
          </a:bodyPr>
          <a:lstStyle>
            <a:lvl1pPr>
              <a:defRPr sz="2800"/>
            </a:lvl1pPr>
          </a:lstStyle>
          <a:p>
            <a:r>
              <a:rPr lang="en-US"/>
              <a:t>Click to edit Master title style</a:t>
            </a:r>
            <a:endParaRPr lang="en-US" dirty="0"/>
          </a:p>
        </p:txBody>
      </p:sp>
      <p:sp>
        <p:nvSpPr>
          <p:cNvPr id="13" name="Content Placeholder 6">
            <a:extLst>
              <a:ext uri="{FF2B5EF4-FFF2-40B4-BE49-F238E27FC236}">
                <a16:creationId xmlns="" xmlns:a16="http://schemas.microsoft.com/office/drawing/2014/main" id="{4516BD91-5D0B-F146-9E8A-B5D6EB7DA282}"/>
              </a:ext>
            </a:extLst>
          </p:cNvPr>
          <p:cNvSpPr>
            <a:spLocks noGrp="1"/>
          </p:cNvSpPr>
          <p:nvPr>
            <p:ph sz="quarter" idx="14"/>
          </p:nvPr>
        </p:nvSpPr>
        <p:spPr>
          <a:xfrm>
            <a:off x="457200" y="1276350"/>
            <a:ext cx="2571750" cy="3352799"/>
          </a:xfrm>
        </p:spPr>
        <p:txBody>
          <a:bodyPr>
            <a:noAutofit/>
          </a:bodyPr>
          <a:lstStyle>
            <a:lvl1pPr marL="0" indent="0">
              <a:buNone/>
              <a:defRPr sz="1400"/>
            </a:lvl1pPr>
            <a:lvl2pPr marL="338328" indent="0">
              <a:buNone/>
              <a:defRPr sz="1400"/>
            </a:lvl2pPr>
            <a:lvl3pPr marL="685800" indent="0">
              <a:buNone/>
              <a:defRPr sz="1400"/>
            </a:lvl3pPr>
            <a:lvl4pPr marL="1024128" indent="0">
              <a:buNone/>
              <a:defRPr sz="1400"/>
            </a:lvl4pPr>
            <a:lvl5pPr marL="13716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7">
            <a:extLst>
              <a:ext uri="{FF2B5EF4-FFF2-40B4-BE49-F238E27FC236}">
                <a16:creationId xmlns="" xmlns:a16="http://schemas.microsoft.com/office/drawing/2014/main" id="{923D814B-1F62-5848-AF4F-13F1D0486BA9}"/>
              </a:ext>
            </a:extLst>
          </p:cNvPr>
          <p:cNvSpPr>
            <a:spLocks noGrp="1"/>
          </p:cNvSpPr>
          <p:nvPr>
            <p:ph type="body" sz="quarter" idx="13"/>
          </p:nvPr>
        </p:nvSpPr>
        <p:spPr>
          <a:xfrm>
            <a:off x="457200" y="247650"/>
            <a:ext cx="257175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4285078087"/>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057400" cy="273844"/>
          </a:xfrm>
          <a:prstGeom prst="rect">
            <a:avLst/>
          </a:prstGeom>
        </p:spPr>
        <p:txBody>
          <a:bodyPr/>
          <a:lstStyle/>
          <a:p>
            <a:fld id="{91641FC7-B538-F548-80EB-C6718C1A7D14}" type="datetime3">
              <a:rPr lang="en-US" smtClean="0"/>
              <a:t>20 June 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Tree>
    <p:extLst>
      <p:ext uri="{BB962C8B-B14F-4D97-AF65-F5344CB8AC3E}">
        <p14:creationId xmlns:p14="http://schemas.microsoft.com/office/powerpoint/2010/main" val="5867509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A86114EA-0D00-BC46-A5D4-ACF5B72038B0}"/>
              </a:ext>
            </a:extLst>
          </p:cNvPr>
          <p:cNvPicPr>
            <a:picLocks noChangeAspect="1"/>
          </p:cNvPicPr>
          <p:nvPr userDrawn="1"/>
        </p:nvPicPr>
        <p:blipFill>
          <a:blip r:embed="rId2">
            <a:alphaModFix amt="10000"/>
            <a:extLst>
              <a:ext uri="{28A0092B-C50C-407E-A947-70E740481C1C}">
                <a14:useLocalDpi xmlns:a14="http://schemas.microsoft.com/office/drawing/2010/main"/>
              </a:ext>
            </a:extLst>
          </a:blip>
          <a:stretch>
            <a:fillRect/>
          </a:stretch>
        </p:blipFill>
        <p:spPr>
          <a:xfrm>
            <a:off x="0" y="4584"/>
            <a:ext cx="9144000" cy="5134332"/>
          </a:xfrm>
          <a:prstGeom prst="rect">
            <a:avLst/>
          </a:prstGeom>
        </p:spPr>
      </p:pic>
      <p:sp>
        <p:nvSpPr>
          <p:cNvPr id="2" name="Title 1"/>
          <p:cNvSpPr>
            <a:spLocks noGrp="1"/>
          </p:cNvSpPr>
          <p:nvPr>
            <p:ph type="title"/>
          </p:nvPr>
        </p:nvSpPr>
        <p:spPr>
          <a:xfrm>
            <a:off x="457200" y="1276350"/>
            <a:ext cx="7543800" cy="1659112"/>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4" name="Date Placeholder 3"/>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C71D1D59-DAF4-234F-B337-E721F80E8FC6}" type="datetime3">
              <a:rPr lang="en-US" smtClean="0"/>
              <a:t>20 June 2018</a:t>
            </a:fld>
            <a:endParaRPr lang="en-US" dirty="0"/>
          </a:p>
        </p:txBody>
      </p:sp>
      <p:sp>
        <p:nvSpPr>
          <p:cNvPr id="5" name="Footer Placeholder 4"/>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13" name="Text Placeholder 12">
            <a:extLst>
              <a:ext uri="{FF2B5EF4-FFF2-40B4-BE49-F238E27FC236}">
                <a16:creationId xmlns="" xmlns:a16="http://schemas.microsoft.com/office/drawing/2014/main" id="{BFD32B6E-CB65-6444-AC6F-B99C81A5FF95}"/>
              </a:ext>
            </a:extLst>
          </p:cNvPr>
          <p:cNvSpPr>
            <a:spLocks noGrp="1"/>
          </p:cNvSpPr>
          <p:nvPr>
            <p:ph type="body" sz="quarter" idx="14"/>
          </p:nvPr>
        </p:nvSpPr>
        <p:spPr>
          <a:xfrm>
            <a:off x="457200" y="2971975"/>
            <a:ext cx="7543800" cy="502745"/>
          </a:xfrm>
        </p:spPr>
        <p:txBody>
          <a:bodyPr/>
          <a:lstStyle>
            <a:lvl1pPr marL="0" indent="0">
              <a:buNone/>
              <a:defRPr>
                <a:solidFill>
                  <a:schemeClr val="bg1"/>
                </a:solidFill>
              </a:defRPr>
            </a:lvl1pPr>
            <a:lvl2pPr marL="342900" indent="0">
              <a:buNone/>
              <a:defRPr>
                <a:solidFill>
                  <a:schemeClr val="bg1"/>
                </a:solidFill>
              </a:defRPr>
            </a:lvl2pPr>
            <a:lvl3pPr marL="685800" indent="0">
              <a:buNone/>
              <a:defRPr>
                <a:solidFill>
                  <a:schemeClr val="bg1"/>
                </a:solidFill>
              </a:defRPr>
            </a:lvl3pPr>
            <a:lvl4pPr marL="1028700" indent="0">
              <a:buNone/>
              <a:defRPr>
                <a:solidFill>
                  <a:schemeClr val="bg1"/>
                </a:solidFill>
              </a:defRPr>
            </a:lvl4pPr>
            <a:lvl5pPr marL="1371600" indent="0">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1718605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dark">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F2BE8D8B-9FB4-8D42-BC0F-E1F202DF91B0}" type="datetime3">
              <a:rPr lang="en-US" smtClean="0"/>
              <a:t>20 June 2018</a:t>
            </a:fld>
            <a:endParaRPr lang="en-US" dirty="0"/>
          </a:p>
        </p:txBody>
      </p:sp>
      <p:sp>
        <p:nvSpPr>
          <p:cNvPr id="3" name="Footer Placeholder 2"/>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4" name="Slide Number Placeholder 3"/>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Tree>
    <p:extLst>
      <p:ext uri="{BB962C8B-B14F-4D97-AF65-F5344CB8AC3E}">
        <p14:creationId xmlns:p14="http://schemas.microsoft.com/office/powerpoint/2010/main" val="205038437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Idea">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EF73004D-8F3E-ED45-9503-A4A8B6605F8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 xmlns:a16="http://schemas.microsoft.com/office/drawing/2014/main" id="{43396A5E-11B5-9849-9A28-CDB9F441EA66}"/>
              </a:ext>
            </a:extLst>
          </p:cNvPr>
          <p:cNvSpPr>
            <a:spLocks noGrp="1"/>
          </p:cNvSpPr>
          <p:nvPr>
            <p:ph type="sldNum" sz="quarter" idx="12"/>
          </p:nvPr>
        </p:nvSpPr>
        <p:spPr/>
        <p:txBody>
          <a:bodyPr/>
          <a:lstStyle/>
          <a:p>
            <a:fld id="{C9F7588F-6348-F24B-A92C-146CC9ED7FC5}" type="slidenum">
              <a:rPr lang="en-US" smtClean="0"/>
              <a:pPr/>
              <a:t>‹#›</a:t>
            </a:fld>
            <a:endParaRPr lang="en-US"/>
          </a:p>
        </p:txBody>
      </p:sp>
      <p:sp>
        <p:nvSpPr>
          <p:cNvPr id="7" name="Content Placeholder 6">
            <a:extLst>
              <a:ext uri="{FF2B5EF4-FFF2-40B4-BE49-F238E27FC236}">
                <a16:creationId xmlns="" xmlns:a16="http://schemas.microsoft.com/office/drawing/2014/main" id="{2E49152D-53F3-6943-AAFE-FE10F1F9D299}"/>
              </a:ext>
            </a:extLst>
          </p:cNvPr>
          <p:cNvSpPr>
            <a:spLocks noGrp="1"/>
          </p:cNvSpPr>
          <p:nvPr>
            <p:ph sz="quarter" idx="13"/>
          </p:nvPr>
        </p:nvSpPr>
        <p:spPr>
          <a:xfrm>
            <a:off x="457200" y="247650"/>
            <a:ext cx="8229600" cy="4381500"/>
          </a:xfrm>
        </p:spPr>
        <p:txBody>
          <a:bodyPr anchor="ctr">
            <a:normAutofit/>
          </a:bodyPr>
          <a:lstStyle>
            <a:lvl1pPr marL="0" indent="0">
              <a:buNone/>
              <a:defRPr sz="2800"/>
            </a:lvl1pPr>
            <a:lvl2pPr marL="342900" indent="0">
              <a:buNone/>
              <a:defRPr sz="2800"/>
            </a:lvl2pPr>
            <a:lvl3pPr marL="685800" indent="0">
              <a:buNone/>
              <a:defRPr sz="2800"/>
            </a:lvl3pPr>
            <a:lvl4pPr marL="1028700" indent="0">
              <a:buNone/>
              <a:defRPr sz="2800"/>
            </a:lvl4pPr>
            <a:lvl5pPr marL="1371600" indent="0">
              <a:buNone/>
              <a:defRPr sz="2800"/>
            </a:lvl5pPr>
          </a:lstStyle>
          <a:p>
            <a:pPr lvl="0"/>
            <a:r>
              <a:rPr lang="en-US"/>
              <a:t>Click to edit Master text styles</a:t>
            </a:r>
          </a:p>
        </p:txBody>
      </p:sp>
    </p:spTree>
    <p:extLst>
      <p:ext uri="{BB962C8B-B14F-4D97-AF65-F5344CB8AC3E}">
        <p14:creationId xmlns:p14="http://schemas.microsoft.com/office/powerpoint/2010/main" val="199081841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Idea dark">
    <p:bg>
      <p:bgPr>
        <a:solidFill>
          <a:schemeClr val="accent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02BFF2BF-18C7-8947-B0DD-293B386CD409}"/>
              </a:ext>
            </a:extLst>
          </p:cNvPr>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BE324FA9-DA9E-7640-8A4A-32800FF2288F}" type="datetime3">
              <a:rPr lang="en-US" smtClean="0"/>
              <a:t>20 June 2018</a:t>
            </a:fld>
            <a:endParaRPr lang="en-US" dirty="0"/>
          </a:p>
        </p:txBody>
      </p:sp>
      <p:sp>
        <p:nvSpPr>
          <p:cNvPr id="4" name="Footer Placeholder 3">
            <a:extLst>
              <a:ext uri="{FF2B5EF4-FFF2-40B4-BE49-F238E27FC236}">
                <a16:creationId xmlns="" xmlns:a16="http://schemas.microsoft.com/office/drawing/2014/main" id="{EF73004D-8F3E-ED45-9503-A4A8B6605F87}"/>
              </a:ext>
            </a:extLst>
          </p:cNvPr>
          <p:cNvSpPr>
            <a:spLocks noGrp="1"/>
          </p:cNvSpPr>
          <p:nvPr>
            <p:ph type="ftr" sz="quarter" idx="11"/>
          </p:nvPr>
        </p:nvSpPr>
        <p:spPr/>
        <p:txBody>
          <a:bodyPr/>
          <a:lstStyle>
            <a:lvl1pPr>
              <a:defRPr>
                <a:solidFill>
                  <a:schemeClr val="tx1">
                    <a:lumMod val="40000"/>
                    <a:lumOff val="60000"/>
                  </a:schemeClr>
                </a:solidFill>
              </a:defRPr>
            </a:lvl1pPr>
          </a:lstStyle>
          <a:p>
            <a:endParaRPr lang="en-US" dirty="0"/>
          </a:p>
        </p:txBody>
      </p:sp>
      <p:sp>
        <p:nvSpPr>
          <p:cNvPr id="5" name="Slide Number Placeholder 4">
            <a:extLst>
              <a:ext uri="{FF2B5EF4-FFF2-40B4-BE49-F238E27FC236}">
                <a16:creationId xmlns="" xmlns:a16="http://schemas.microsoft.com/office/drawing/2014/main" id="{43396A5E-11B5-9849-9A28-CDB9F441EA66}"/>
              </a:ext>
            </a:extLst>
          </p:cNvPr>
          <p:cNvSpPr>
            <a:spLocks noGrp="1"/>
          </p:cNvSpPr>
          <p:nvPr>
            <p:ph type="sldNum" sz="quarter" idx="12"/>
          </p:nvPr>
        </p:nvSpPr>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7" name="Content Placeholder 6">
            <a:extLst>
              <a:ext uri="{FF2B5EF4-FFF2-40B4-BE49-F238E27FC236}">
                <a16:creationId xmlns="" xmlns:a16="http://schemas.microsoft.com/office/drawing/2014/main" id="{2E49152D-53F3-6943-AAFE-FE10F1F9D299}"/>
              </a:ext>
            </a:extLst>
          </p:cNvPr>
          <p:cNvSpPr>
            <a:spLocks noGrp="1"/>
          </p:cNvSpPr>
          <p:nvPr>
            <p:ph sz="quarter" idx="13"/>
          </p:nvPr>
        </p:nvSpPr>
        <p:spPr>
          <a:xfrm>
            <a:off x="457200" y="247650"/>
            <a:ext cx="8229600" cy="4381500"/>
          </a:xfrm>
        </p:spPr>
        <p:txBody>
          <a:bodyPr anchor="ctr">
            <a:normAutofit/>
          </a:bodyPr>
          <a:lstStyle>
            <a:lvl1pPr marL="0" indent="0">
              <a:buNone/>
              <a:defRPr sz="2800">
                <a:solidFill>
                  <a:schemeClr val="bg1"/>
                </a:solidFill>
              </a:defRPr>
            </a:lvl1pPr>
            <a:lvl2pPr marL="342900" indent="0">
              <a:buNone/>
              <a:defRPr sz="2800"/>
            </a:lvl2pPr>
            <a:lvl3pPr marL="685800" indent="0">
              <a:buNone/>
              <a:defRPr sz="2800"/>
            </a:lvl3pPr>
            <a:lvl4pPr marL="1028700" indent="0">
              <a:buNone/>
              <a:defRPr sz="2800"/>
            </a:lvl4pPr>
            <a:lvl5pPr marL="1371600" indent="0">
              <a:buNone/>
              <a:defRPr sz="2800"/>
            </a:lvl5pPr>
          </a:lstStyle>
          <a:p>
            <a:pPr lvl="0"/>
            <a:r>
              <a:rPr lang="en-US"/>
              <a:t>Click to edit Master text styles</a:t>
            </a:r>
          </a:p>
        </p:txBody>
      </p:sp>
    </p:spTree>
    <p:extLst>
      <p:ext uri="{BB962C8B-B14F-4D97-AF65-F5344CB8AC3E}">
        <p14:creationId xmlns:p14="http://schemas.microsoft.com/office/powerpoint/2010/main" val="425776551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7543800" cy="629840"/>
          </a:xfrm>
        </p:spPr>
        <p:txBody>
          <a:bodyPr anchor="t"/>
          <a:lstStyle/>
          <a:p>
            <a:r>
              <a:rPr lang="en-US"/>
              <a:t>Click to edit Master title style</a:t>
            </a:r>
            <a:endParaRPr lang="en-US" dirty="0"/>
          </a:p>
        </p:txBody>
      </p:sp>
      <p:sp>
        <p:nvSpPr>
          <p:cNvPr id="3" name="Content Placeholder 2"/>
          <p:cNvSpPr>
            <a:spLocks noGrp="1"/>
          </p:cNvSpPr>
          <p:nvPr>
            <p:ph idx="1"/>
          </p:nvPr>
        </p:nvSpPr>
        <p:spPr>
          <a:xfrm>
            <a:off x="457200" y="1276351"/>
            <a:ext cx="7543800"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8" name="Text Placeholder 7">
            <a:extLst>
              <a:ext uri="{FF2B5EF4-FFF2-40B4-BE49-F238E27FC236}">
                <a16:creationId xmlns="" xmlns:a16="http://schemas.microsoft.com/office/drawing/2014/main" id="{D2B6573B-C9A5-FA4C-93D9-C3ECE5A4EE7C}"/>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162359401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7543800" cy="629840"/>
          </a:xfrm>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276351"/>
            <a:ext cx="7543800" cy="33528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5F8FB4D2-D8B1-854E-8E32-7E50F3EA39D2}" type="datetime3">
              <a:rPr lang="en-US" smtClean="0"/>
              <a:t>20 June 2018</a:t>
            </a:fld>
            <a:endParaRPr lang="en-US" dirty="0"/>
          </a:p>
        </p:txBody>
      </p:sp>
      <p:sp>
        <p:nvSpPr>
          <p:cNvPr id="5" name="Footer Placeholder 4"/>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8" name="Text Placeholder 7">
            <a:extLst>
              <a:ext uri="{FF2B5EF4-FFF2-40B4-BE49-F238E27FC236}">
                <a16:creationId xmlns="" xmlns:a16="http://schemas.microsoft.com/office/drawing/2014/main" id="{D2B6573B-C9A5-FA4C-93D9-C3ECE5A4EE7C}"/>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3330477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endParaRPr lang="en-US" dirty="0"/>
          </a:p>
        </p:txBody>
      </p:sp>
      <p:sp>
        <p:nvSpPr>
          <p:cNvPr id="3" name="Content Placeholder 2"/>
          <p:cNvSpPr>
            <a:spLocks noGrp="1"/>
          </p:cNvSpPr>
          <p:nvPr>
            <p:ph sz="half" idx="1"/>
          </p:nvPr>
        </p:nvSpPr>
        <p:spPr>
          <a:xfrm>
            <a:off x="457200" y="1856790"/>
            <a:ext cx="3962400" cy="27759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24400" y="1856790"/>
            <a:ext cx="3962400" cy="27759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10" name="Content Placeholder 2">
            <a:extLst>
              <a:ext uri="{FF2B5EF4-FFF2-40B4-BE49-F238E27FC236}">
                <a16:creationId xmlns="" xmlns:a16="http://schemas.microsoft.com/office/drawing/2014/main" id="{1BD5B222-466A-E941-B7BC-54811912AF0A}"/>
              </a:ext>
            </a:extLst>
          </p:cNvPr>
          <p:cNvSpPr>
            <a:spLocks noGrp="1"/>
          </p:cNvSpPr>
          <p:nvPr>
            <p:ph idx="14"/>
          </p:nvPr>
        </p:nvSpPr>
        <p:spPr>
          <a:xfrm>
            <a:off x="457200" y="1276351"/>
            <a:ext cx="7543800" cy="448278"/>
          </a:xfrm>
        </p:spPr>
        <p:txBody>
          <a:bodyPr/>
          <a:lstStyle>
            <a:lvl1pPr marL="0" indent="0">
              <a:buNone/>
              <a:defRPr/>
            </a:lvl1pPr>
          </a:lstStyle>
          <a:p>
            <a:pPr lvl="0"/>
            <a:r>
              <a:rPr lang="en-US"/>
              <a:t>Click to edit Master text styles</a:t>
            </a:r>
          </a:p>
        </p:txBody>
      </p:sp>
      <p:sp>
        <p:nvSpPr>
          <p:cNvPr id="11" name="Text Placeholder 7">
            <a:extLst>
              <a:ext uri="{FF2B5EF4-FFF2-40B4-BE49-F238E27FC236}">
                <a16:creationId xmlns="" xmlns:a16="http://schemas.microsoft.com/office/drawing/2014/main" id="{8F416920-8ABE-7F43-92C4-921C12ACC809}"/>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63945350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856790"/>
            <a:ext cx="3962400" cy="277593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24400" y="1856790"/>
            <a:ext cx="3962400" cy="277593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57DAA066-01CA-5D48-9C48-947C8A66608E}" type="datetime3">
              <a:rPr lang="en-US" smtClean="0"/>
              <a:t>20 June 2018</a:t>
            </a:fld>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10" name="Content Placeholder 2">
            <a:extLst>
              <a:ext uri="{FF2B5EF4-FFF2-40B4-BE49-F238E27FC236}">
                <a16:creationId xmlns="" xmlns:a16="http://schemas.microsoft.com/office/drawing/2014/main" id="{1BD5B222-466A-E941-B7BC-54811912AF0A}"/>
              </a:ext>
            </a:extLst>
          </p:cNvPr>
          <p:cNvSpPr>
            <a:spLocks noGrp="1"/>
          </p:cNvSpPr>
          <p:nvPr>
            <p:ph idx="14"/>
          </p:nvPr>
        </p:nvSpPr>
        <p:spPr>
          <a:xfrm>
            <a:off x="457200" y="1276351"/>
            <a:ext cx="7543800" cy="448278"/>
          </a:xfrm>
        </p:spPr>
        <p:txBody>
          <a:bodyPr/>
          <a:lstStyle>
            <a:lvl1pPr marL="0" indent="0">
              <a:buNone/>
              <a:defRPr>
                <a:solidFill>
                  <a:schemeClr val="bg1"/>
                </a:solidFill>
              </a:defRPr>
            </a:lvl1pPr>
          </a:lstStyle>
          <a:p>
            <a:pPr lvl="0"/>
            <a:r>
              <a:rPr lang="en-US"/>
              <a:t>Click to edit Master text styles</a:t>
            </a:r>
          </a:p>
        </p:txBody>
      </p:sp>
      <p:sp>
        <p:nvSpPr>
          <p:cNvPr id="11" name="Text Placeholder 7">
            <a:extLst>
              <a:ext uri="{FF2B5EF4-FFF2-40B4-BE49-F238E27FC236}">
                <a16:creationId xmlns="" xmlns:a16="http://schemas.microsoft.com/office/drawing/2014/main" id="{8F416920-8ABE-7F43-92C4-921C12ACC809}"/>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70575410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14350"/>
            <a:ext cx="7543800" cy="62984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76350"/>
            <a:ext cx="7543800" cy="33528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bg2"/>
                </a:solidFill>
                <a:latin typeface="Avenir" panose="02000503020000020003" pitchFamily="2" charset="0"/>
              </a:defRPr>
            </a:lvl1pPr>
          </a:lstStyle>
          <a:p>
            <a:endParaRPr lang="en-US" dirty="0"/>
          </a:p>
        </p:txBody>
      </p:sp>
      <p:sp>
        <p:nvSpPr>
          <p:cNvPr id="6" name="Slide Number Placeholder 5"/>
          <p:cNvSpPr>
            <a:spLocks noGrp="1"/>
          </p:cNvSpPr>
          <p:nvPr>
            <p:ph type="sldNum" sz="quarter" idx="4"/>
          </p:nvPr>
        </p:nvSpPr>
        <p:spPr>
          <a:xfrm>
            <a:off x="8001000" y="4767263"/>
            <a:ext cx="685800" cy="273844"/>
          </a:xfrm>
          <a:prstGeom prst="rect">
            <a:avLst/>
          </a:prstGeom>
        </p:spPr>
        <p:txBody>
          <a:bodyPr vert="horz" lIns="91440" tIns="45720" rIns="91440" bIns="45720" rtlCol="0" anchor="ctr"/>
          <a:lstStyle>
            <a:lvl1pPr algn="r">
              <a:defRPr sz="900">
                <a:solidFill>
                  <a:schemeClr val="bg2"/>
                </a:solidFill>
                <a:latin typeface="Avenir" panose="02000503020000020003" pitchFamily="2" charset="0"/>
              </a:defRPr>
            </a:lvl1pPr>
          </a:lstStyle>
          <a:p>
            <a:fld id="{C9F7588F-6348-F24B-A92C-146CC9ED7FC5}" type="slidenum">
              <a:rPr lang="en-US" smtClean="0"/>
              <a:pPr/>
              <a:t>‹#›</a:t>
            </a:fld>
            <a:endParaRPr lang="en-US"/>
          </a:p>
        </p:txBody>
      </p:sp>
    </p:spTree>
    <p:extLst>
      <p:ext uri="{BB962C8B-B14F-4D97-AF65-F5344CB8AC3E}">
        <p14:creationId xmlns:p14="http://schemas.microsoft.com/office/powerpoint/2010/main" val="4214686887"/>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72" r:id="rId3"/>
    <p:sldLayoutId id="2147483673" r:id="rId4"/>
    <p:sldLayoutId id="2147483674" r:id="rId5"/>
    <p:sldLayoutId id="2147483662" r:id="rId6"/>
    <p:sldLayoutId id="2147483685" r:id="rId7"/>
    <p:sldLayoutId id="2147483664" r:id="rId8"/>
    <p:sldLayoutId id="2147483686" r:id="rId9"/>
    <p:sldLayoutId id="2147483678" r:id="rId10"/>
    <p:sldLayoutId id="2147483687" r:id="rId11"/>
    <p:sldLayoutId id="2147483675" r:id="rId12"/>
    <p:sldLayoutId id="2147483688" r:id="rId13"/>
    <p:sldLayoutId id="2147483676" r:id="rId14"/>
    <p:sldLayoutId id="2147483689" r:id="rId15"/>
    <p:sldLayoutId id="2147483677" r:id="rId16"/>
    <p:sldLayoutId id="2147483690" r:id="rId17"/>
    <p:sldLayoutId id="2147483679" r:id="rId18"/>
    <p:sldLayoutId id="2147483694" r:id="rId19"/>
    <p:sldLayoutId id="2147483680" r:id="rId20"/>
    <p:sldLayoutId id="2147483693" r:id="rId21"/>
    <p:sldLayoutId id="2147483668" r:id="rId22"/>
    <p:sldLayoutId id="2147483692" r:id="rId23"/>
    <p:sldLayoutId id="2147483681" r:id="rId24"/>
    <p:sldLayoutId id="2147483691" r:id="rId25"/>
    <p:sldLayoutId id="2147483684" r:id="rId26"/>
    <p:sldLayoutId id="2147483683" r:id="rId27"/>
    <p:sldLayoutId id="2147483682" r:id="rId28"/>
    <p:sldLayoutId id="2147483667" r:id="rId29"/>
    <p:sldLayoutId id="2147483695" r:id="rId30"/>
  </p:sldLayoutIdLst>
  <p:timing>
    <p:tnLst>
      <p:par>
        <p:cTn id="1" dur="indefinite" restart="never" nodeType="tmRoot"/>
      </p:par>
    </p:tnLst>
  </p:timing>
  <p:hf hdr="0"/>
  <p:txStyles>
    <p:titleStyle>
      <a:lvl1pPr algn="l" defTabSz="685800" rtl="0" eaLnBrk="1" latinLnBrk="0" hangingPunct="1">
        <a:lnSpc>
          <a:spcPct val="100000"/>
        </a:lnSpc>
        <a:spcBef>
          <a:spcPct val="0"/>
        </a:spcBef>
        <a:buNone/>
        <a:defRPr sz="2800" b="1" i="0" kern="1200">
          <a:solidFill>
            <a:schemeClr val="accent1"/>
          </a:solidFill>
          <a:latin typeface="Avenir Heavy" panose="02000503020000020003" pitchFamily="2" charset="0"/>
          <a:ea typeface="+mj-ea"/>
          <a:cs typeface="+mj-cs"/>
        </a:defRPr>
      </a:lvl1pPr>
    </p:titleStyle>
    <p:body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288" userDrawn="1">
          <p15:clr>
            <a:srgbClr val="F26B43"/>
          </p15:clr>
        </p15:guide>
        <p15:guide id="4" pos="5472" userDrawn="1">
          <p15:clr>
            <a:srgbClr val="F26B43"/>
          </p15:clr>
        </p15:guide>
        <p15:guide id="5" pos="720" userDrawn="1">
          <p15:clr>
            <a:srgbClr val="F26B43"/>
          </p15:clr>
        </p15:guide>
        <p15:guide id="6" pos="5040" userDrawn="1">
          <p15:clr>
            <a:srgbClr val="F26B43"/>
          </p15:clr>
        </p15:guide>
        <p15:guide id="7" orient="horz" pos="156" userDrawn="1">
          <p15:clr>
            <a:srgbClr val="F26B43"/>
          </p15:clr>
        </p15:guide>
        <p15:guide id="8" orient="horz" pos="324" userDrawn="1">
          <p15:clr>
            <a:srgbClr val="F26B43"/>
          </p15:clr>
        </p15:guide>
        <p15:guide id="9" orient="horz" pos="732" userDrawn="1">
          <p15:clr>
            <a:srgbClr val="F26B43"/>
          </p15:clr>
        </p15:guide>
        <p15:guide id="10" orient="horz" pos="804" userDrawn="1">
          <p15:clr>
            <a:srgbClr val="F26B43"/>
          </p15:clr>
        </p15:guide>
        <p15:guide id="11" orient="horz" pos="2916" userDrawn="1">
          <p15:clr>
            <a:srgbClr val="F26B43"/>
          </p15:clr>
        </p15:guide>
        <p15:guide id="12" pos="2016" userDrawn="1">
          <p15:clr>
            <a:srgbClr val="F26B43"/>
          </p15:clr>
        </p15:guide>
        <p15:guide id="13" pos="3744" userDrawn="1">
          <p15:clr>
            <a:srgbClr val="F26B43"/>
          </p15:clr>
        </p15:guide>
        <p15:guide id="14" pos="2976" userDrawn="1">
          <p15:clr>
            <a:srgbClr val="F26B43"/>
          </p15:clr>
        </p15:guide>
        <p15:guide id="15" pos="2784" userDrawn="1">
          <p15:clr>
            <a:srgbClr val="F26B43"/>
          </p15:clr>
        </p15:guide>
        <p15:guide id="16" pos="3840" userDrawn="1">
          <p15:clr>
            <a:srgbClr val="F26B43"/>
          </p15:clr>
        </p15:guide>
        <p15:guide id="17" pos="3648" userDrawn="1">
          <p15:clr>
            <a:srgbClr val="F26B43"/>
          </p15:clr>
        </p15:guide>
        <p15:guide id="18" pos="2112" userDrawn="1">
          <p15:clr>
            <a:srgbClr val="F26B43"/>
          </p15:clr>
        </p15:guide>
        <p15:guide id="19" pos="19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2E8A574D-84D0-0444-A071-BD19A924E107}"/>
              </a:ext>
            </a:extLst>
          </p:cNvPr>
          <p:cNvSpPr>
            <a:spLocks noGrp="1"/>
          </p:cNvSpPr>
          <p:nvPr>
            <p:ph type="ctrTitle"/>
          </p:nvPr>
        </p:nvSpPr>
        <p:spPr>
          <a:xfrm>
            <a:off x="1143000" y="1657350"/>
            <a:ext cx="6858000" cy="1486810"/>
          </a:xfrm>
        </p:spPr>
        <p:txBody>
          <a:bodyPr anchor="ctr"/>
          <a:lstStyle/>
          <a:p>
            <a:r>
              <a:rPr lang="en-US" dirty="0" smtClean="0"/>
              <a:t>User Research Summary</a:t>
            </a:r>
            <a:endParaRPr lang="en-US" dirty="0"/>
          </a:p>
        </p:txBody>
      </p:sp>
      <p:sp>
        <p:nvSpPr>
          <p:cNvPr id="3" name="Subtitle 2"/>
          <p:cNvSpPr>
            <a:spLocks noGrp="1"/>
          </p:cNvSpPr>
          <p:nvPr>
            <p:ph type="subTitle" idx="1"/>
          </p:nvPr>
        </p:nvSpPr>
        <p:spPr>
          <a:xfrm>
            <a:off x="1143000" y="3409950"/>
            <a:ext cx="6858000" cy="1219200"/>
          </a:xfrm>
        </p:spPr>
        <p:txBody>
          <a:bodyPr>
            <a:normAutofit/>
          </a:bodyPr>
          <a:lstStyle/>
          <a:p>
            <a:r>
              <a:rPr lang="en-US" dirty="0"/>
              <a:t>Prepared by the Digital Service at Veterans Affairs (DSVA)</a:t>
            </a:r>
          </a:p>
          <a:p>
            <a:r>
              <a:rPr lang="en-US" dirty="0"/>
              <a:t>Prepared for and presented to the VA Web Brand Consolidation Working Group</a:t>
            </a:r>
          </a:p>
          <a:p>
            <a:endParaRPr lang="en-US" dirty="0"/>
          </a:p>
          <a:p>
            <a:r>
              <a:rPr lang="en-US" dirty="0" smtClean="0"/>
              <a:t>June 21, 2018</a:t>
            </a:r>
            <a:endParaRPr lang="en-US" dirty="0"/>
          </a:p>
        </p:txBody>
      </p:sp>
    </p:spTree>
    <p:extLst>
      <p:ext uri="{BB962C8B-B14F-4D97-AF65-F5344CB8AC3E}">
        <p14:creationId xmlns:p14="http://schemas.microsoft.com/office/powerpoint/2010/main" val="39208080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xmlns=""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10</a:t>
            </a:fld>
            <a:endParaRPr lang="en-US"/>
          </a:p>
        </p:txBody>
      </p:sp>
      <p:pic>
        <p:nvPicPr>
          <p:cNvPr id="2" name="Content Placeholder 1"/>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626069" y="247650"/>
            <a:ext cx="7891862" cy="4381500"/>
          </a:xfrm>
        </p:spPr>
      </p:pic>
    </p:spTree>
    <p:extLst>
      <p:ext uri="{BB962C8B-B14F-4D97-AF65-F5344CB8AC3E}">
        <p14:creationId xmlns:p14="http://schemas.microsoft.com/office/powerpoint/2010/main" val="6949411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Some content worked better than others</a:t>
            </a:r>
            <a:endParaRPr lang="en-US" dirty="0"/>
          </a:p>
        </p:txBody>
      </p:sp>
      <p:sp>
        <p:nvSpPr>
          <p:cNvPr id="3" name="Content Placeholder 2"/>
          <p:cNvSpPr>
            <a:spLocks noGrp="1"/>
          </p:cNvSpPr>
          <p:nvPr>
            <p:ph sz="half" idx="1"/>
          </p:nvPr>
        </p:nvSpPr>
        <p:spPr>
          <a:xfrm>
            <a:off x="457200" y="1410890"/>
            <a:ext cx="2743200" cy="3198020"/>
          </a:xfrm>
        </p:spPr>
        <p:txBody>
          <a:bodyPr/>
          <a:lstStyle/>
          <a:p>
            <a:pPr marL="171450" indent="-171450">
              <a:buFont typeface="Wingdings" charset="2"/>
              <a:buChar char="ü"/>
            </a:pPr>
            <a:r>
              <a:rPr lang="en-US" sz="1100" dirty="0" smtClean="0">
                <a:solidFill>
                  <a:srgbClr val="00B050"/>
                </a:solidFill>
              </a:rPr>
              <a:t>Health </a:t>
            </a:r>
            <a:r>
              <a:rPr lang="en-US" sz="1100" dirty="0">
                <a:solidFill>
                  <a:srgbClr val="00B050"/>
                </a:solidFill>
              </a:rPr>
              <a:t>Care Application Process</a:t>
            </a:r>
          </a:p>
          <a:p>
            <a:pPr marL="171450" indent="-171450">
              <a:buFont typeface="Wingdings" charset="2"/>
              <a:buChar char="ü"/>
            </a:pPr>
            <a:r>
              <a:rPr lang="en-US" sz="1100" dirty="0">
                <a:solidFill>
                  <a:srgbClr val="00B050"/>
                </a:solidFill>
              </a:rPr>
              <a:t>Health Care Eligibility</a:t>
            </a:r>
          </a:p>
          <a:p>
            <a:pPr marL="171450" indent="-171450">
              <a:buFont typeface="Wingdings" charset="2"/>
              <a:buChar char="ü"/>
            </a:pPr>
            <a:r>
              <a:rPr lang="en-US" sz="1100" dirty="0">
                <a:solidFill>
                  <a:srgbClr val="00B050"/>
                </a:solidFill>
              </a:rPr>
              <a:t>Apply Now for Health Care</a:t>
            </a:r>
          </a:p>
          <a:p>
            <a:pPr marL="171450" indent="-171450">
              <a:buFont typeface="Wingdings" charset="2"/>
              <a:buChar char="ü"/>
            </a:pPr>
            <a:r>
              <a:rPr lang="en-US" sz="1100" dirty="0">
                <a:solidFill>
                  <a:srgbClr val="00B050"/>
                </a:solidFill>
              </a:rPr>
              <a:t>Disability Compensation Eligibility</a:t>
            </a:r>
          </a:p>
          <a:p>
            <a:pPr marL="171450" indent="-171450">
              <a:buFont typeface="Wingdings" charset="2"/>
              <a:buChar char="ü"/>
            </a:pPr>
            <a:r>
              <a:rPr lang="en-US" sz="1100" dirty="0">
                <a:solidFill>
                  <a:srgbClr val="00B050"/>
                </a:solidFill>
              </a:rPr>
              <a:t>Disability Compensation Application Process</a:t>
            </a:r>
          </a:p>
          <a:p>
            <a:pPr marL="171450" indent="-171450">
              <a:buFont typeface="Wingdings" charset="2"/>
              <a:buChar char="ü"/>
            </a:pPr>
            <a:r>
              <a:rPr lang="en-US" sz="1100" dirty="0">
                <a:solidFill>
                  <a:srgbClr val="00B050"/>
                </a:solidFill>
              </a:rPr>
              <a:t>Apply Now for Disability </a:t>
            </a:r>
            <a:r>
              <a:rPr lang="en-US" sz="1100" dirty="0" smtClean="0">
                <a:solidFill>
                  <a:srgbClr val="00B050"/>
                </a:solidFill>
              </a:rPr>
              <a:t>Compensation</a:t>
            </a:r>
          </a:p>
          <a:p>
            <a:pPr marL="171450" indent="-171450">
              <a:buFont typeface="Courier New" charset="0"/>
              <a:buChar char="o"/>
            </a:pPr>
            <a:r>
              <a:rPr lang="en-US" sz="1100" dirty="0">
                <a:solidFill>
                  <a:srgbClr val="FFC000"/>
                </a:solidFill>
              </a:rPr>
              <a:t>Apply for Printed Veteran ID Card</a:t>
            </a:r>
          </a:p>
          <a:p>
            <a:endParaRPr lang="en-US" sz="1100" dirty="0">
              <a:solidFill>
                <a:srgbClr val="00B050"/>
              </a:solidFill>
            </a:endParaRPr>
          </a:p>
          <a:p>
            <a:endParaRPr lang="en-US" sz="1100" dirty="0" smtClean="0"/>
          </a:p>
          <a:p>
            <a:endParaRPr lang="en-US" sz="1100"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11</a:t>
            </a:fld>
            <a:endParaRPr lang="en-US"/>
          </a:p>
        </p:txBody>
      </p:sp>
      <p:sp>
        <p:nvSpPr>
          <p:cNvPr id="7" name="Content Placeholder 6"/>
          <p:cNvSpPr>
            <a:spLocks noGrp="1"/>
          </p:cNvSpPr>
          <p:nvPr>
            <p:ph sz="half" idx="14"/>
          </p:nvPr>
        </p:nvSpPr>
        <p:spPr>
          <a:xfrm>
            <a:off x="3200400" y="1410890"/>
            <a:ext cx="2743200" cy="3198020"/>
          </a:xfrm>
        </p:spPr>
        <p:txBody>
          <a:bodyPr/>
          <a:lstStyle/>
          <a:p>
            <a:pPr marL="171450" indent="-171450">
              <a:buFont typeface="Wingdings" charset="2"/>
              <a:buChar char="ü"/>
            </a:pPr>
            <a:r>
              <a:rPr lang="en-US" sz="1100" dirty="0" smtClean="0">
                <a:solidFill>
                  <a:srgbClr val="00B050"/>
                </a:solidFill>
              </a:rPr>
              <a:t>Refill</a:t>
            </a:r>
            <a:r>
              <a:rPr lang="en-US" sz="1100" dirty="0">
                <a:solidFill>
                  <a:srgbClr val="00B050"/>
                </a:solidFill>
              </a:rPr>
              <a:t>, Track, and Manage Your Prescriptions</a:t>
            </a:r>
          </a:p>
          <a:p>
            <a:pPr marL="171450" indent="-171450">
              <a:buFont typeface="Wingdings" charset="2"/>
              <a:buChar char="ü"/>
            </a:pPr>
            <a:r>
              <a:rPr lang="en-US" sz="1100" dirty="0">
                <a:solidFill>
                  <a:srgbClr val="00B050"/>
                </a:solidFill>
              </a:rPr>
              <a:t>Message Your Health Care Team</a:t>
            </a:r>
          </a:p>
          <a:p>
            <a:pPr marL="171450" indent="-171450">
              <a:buFont typeface="Wingdings" charset="2"/>
              <a:buChar char="ü"/>
            </a:pPr>
            <a:r>
              <a:rPr lang="en-US" sz="1100" dirty="0">
                <a:solidFill>
                  <a:srgbClr val="00B050"/>
                </a:solidFill>
              </a:rPr>
              <a:t>Schedule a VA Appointment</a:t>
            </a:r>
          </a:p>
          <a:p>
            <a:pPr marL="171450" indent="-171450">
              <a:buFont typeface="Wingdings" charset="2"/>
              <a:buChar char="ü"/>
            </a:pPr>
            <a:r>
              <a:rPr lang="en-US" sz="1100" dirty="0" smtClean="0">
                <a:solidFill>
                  <a:srgbClr val="00B050"/>
                </a:solidFill>
              </a:rPr>
              <a:t>Get Your VA Health Records</a:t>
            </a:r>
          </a:p>
          <a:p>
            <a:pPr marL="171450" indent="-171450">
              <a:buFont typeface="Wingdings" charset="2"/>
              <a:buChar char="ü"/>
            </a:pPr>
            <a:r>
              <a:rPr lang="en-US" sz="1100" dirty="0" smtClean="0">
                <a:solidFill>
                  <a:srgbClr val="00B050"/>
                </a:solidFill>
              </a:rPr>
              <a:t>Track Your Claims and Appeals</a:t>
            </a:r>
          </a:p>
          <a:p>
            <a:pPr marL="171450" indent="-171450">
              <a:buFont typeface="Helvetica" charset="0"/>
              <a:buChar char="ⅹ"/>
            </a:pPr>
            <a:r>
              <a:rPr lang="en-US" sz="1100" dirty="0" smtClean="0">
                <a:solidFill>
                  <a:srgbClr val="FF0000"/>
                </a:solidFill>
              </a:rPr>
              <a:t>Check </a:t>
            </a:r>
            <a:r>
              <a:rPr lang="en-US" sz="1100" dirty="0">
                <a:solidFill>
                  <a:srgbClr val="FF0000"/>
                </a:solidFill>
              </a:rPr>
              <a:t>Post-9/11 GI Bill Benefits</a:t>
            </a:r>
          </a:p>
          <a:p>
            <a:pPr marL="171450" indent="-171450">
              <a:buFont typeface="Helvetica" charset="0"/>
              <a:buChar char="ⅹ"/>
            </a:pPr>
            <a:r>
              <a:rPr lang="en-US" sz="1100" dirty="0" smtClean="0">
                <a:solidFill>
                  <a:srgbClr val="FF0000"/>
                </a:solidFill>
              </a:rPr>
              <a:t>Request </a:t>
            </a:r>
            <a:r>
              <a:rPr lang="en-US" sz="1100" dirty="0">
                <a:solidFill>
                  <a:srgbClr val="FF0000"/>
                </a:solidFill>
              </a:rPr>
              <a:t>your Military Personnel File (DD-214)</a:t>
            </a:r>
          </a:p>
        </p:txBody>
      </p:sp>
      <p:sp>
        <p:nvSpPr>
          <p:cNvPr id="8" name="Content Placeholder 7"/>
          <p:cNvSpPr>
            <a:spLocks noGrp="1"/>
          </p:cNvSpPr>
          <p:nvPr>
            <p:ph sz="half" idx="15"/>
          </p:nvPr>
        </p:nvSpPr>
        <p:spPr>
          <a:xfrm>
            <a:off x="5943600" y="1410890"/>
            <a:ext cx="2743200" cy="3198020"/>
          </a:xfrm>
        </p:spPr>
        <p:txBody>
          <a:bodyPr/>
          <a:lstStyle/>
          <a:p>
            <a:pPr marL="171450" indent="-171450">
              <a:buFont typeface="Courier New" charset="0"/>
              <a:buChar char="o"/>
            </a:pPr>
            <a:r>
              <a:rPr lang="en-US" sz="1100" dirty="0" smtClean="0">
                <a:solidFill>
                  <a:srgbClr val="FFC000"/>
                </a:solidFill>
              </a:rPr>
              <a:t>Health </a:t>
            </a:r>
            <a:r>
              <a:rPr lang="en-US" sz="1100" dirty="0">
                <a:solidFill>
                  <a:srgbClr val="FFC000"/>
                </a:solidFill>
              </a:rPr>
              <a:t>Needs and Conditions</a:t>
            </a:r>
          </a:p>
          <a:p>
            <a:pPr marL="171450" indent="-171450">
              <a:buFont typeface="Courier New" charset="0"/>
              <a:buChar char="o"/>
            </a:pPr>
            <a:r>
              <a:rPr lang="en-US" sz="1100" dirty="0">
                <a:solidFill>
                  <a:srgbClr val="FFC000"/>
                </a:solidFill>
              </a:rPr>
              <a:t>Disability Ratings Appeals Process</a:t>
            </a:r>
          </a:p>
          <a:p>
            <a:pPr marL="171450" indent="-171450">
              <a:buFont typeface="Courier New" charset="0"/>
              <a:buChar char="o"/>
            </a:pPr>
            <a:r>
              <a:rPr lang="en-US" sz="1100" dirty="0">
                <a:solidFill>
                  <a:srgbClr val="FFC000"/>
                </a:solidFill>
              </a:rPr>
              <a:t>Compare GI Bill Benefits</a:t>
            </a:r>
          </a:p>
          <a:p>
            <a:pPr marL="171450" indent="-171450">
              <a:buFont typeface="Wingdings" charset="2"/>
              <a:buChar char="ü"/>
            </a:pPr>
            <a:r>
              <a:rPr lang="en-US" sz="1100" dirty="0">
                <a:solidFill>
                  <a:srgbClr val="00B050"/>
                </a:solidFill>
              </a:rPr>
              <a:t>Veterans Pension Rates</a:t>
            </a:r>
          </a:p>
          <a:p>
            <a:pPr marL="171450" indent="-171450">
              <a:buFont typeface="Courier New" charset="0"/>
              <a:buChar char="o"/>
            </a:pPr>
            <a:r>
              <a:rPr lang="en-US" sz="1100" dirty="0">
                <a:solidFill>
                  <a:srgbClr val="FFC000"/>
                </a:solidFill>
              </a:rPr>
              <a:t>Plan a Burial</a:t>
            </a:r>
          </a:p>
          <a:p>
            <a:pPr marL="171450" indent="-171450">
              <a:buFont typeface="Courier New" charset="0"/>
              <a:buChar char="o"/>
            </a:pPr>
            <a:r>
              <a:rPr lang="en-US" sz="1100" dirty="0">
                <a:solidFill>
                  <a:srgbClr val="FFC000"/>
                </a:solidFill>
              </a:rPr>
              <a:t>Home </a:t>
            </a:r>
            <a:r>
              <a:rPr lang="en-US" sz="1100" dirty="0" smtClean="0">
                <a:solidFill>
                  <a:srgbClr val="FFC000"/>
                </a:solidFill>
              </a:rPr>
              <a:t>Loans</a:t>
            </a:r>
            <a:endParaRPr lang="en-US" sz="1100" dirty="0">
              <a:solidFill>
                <a:srgbClr val="FFC000"/>
              </a:solidFill>
            </a:endParaRPr>
          </a:p>
        </p:txBody>
      </p:sp>
      <p:sp>
        <p:nvSpPr>
          <p:cNvPr id="9" name="Content Placeholder 8"/>
          <p:cNvSpPr>
            <a:spLocks noGrp="1"/>
          </p:cNvSpPr>
          <p:nvPr>
            <p:ph idx="16"/>
          </p:nvPr>
        </p:nvSpPr>
        <p:spPr>
          <a:xfrm>
            <a:off x="457200" y="1047750"/>
            <a:ext cx="2743200" cy="448278"/>
          </a:xfrm>
        </p:spPr>
        <p:txBody>
          <a:bodyPr>
            <a:normAutofit lnSpcReduction="10000"/>
          </a:bodyPr>
          <a:lstStyle/>
          <a:p>
            <a:pPr algn="ctr"/>
            <a:r>
              <a:rPr lang="en-US" b="1" dirty="0"/>
              <a:t>Explore &amp; </a:t>
            </a:r>
            <a:r>
              <a:rPr lang="en-US" b="1" dirty="0" smtClean="0"/>
              <a:t>Apply</a:t>
            </a:r>
            <a:endParaRPr lang="en-US" b="1" dirty="0"/>
          </a:p>
        </p:txBody>
      </p:sp>
      <p:sp>
        <p:nvSpPr>
          <p:cNvPr id="10" name="Text Placeholder 9"/>
          <p:cNvSpPr>
            <a:spLocks noGrp="1"/>
          </p:cNvSpPr>
          <p:nvPr>
            <p:ph type="body" sz="quarter" idx="13"/>
          </p:nvPr>
        </p:nvSpPr>
        <p:spPr/>
        <p:txBody>
          <a:bodyPr/>
          <a:lstStyle/>
          <a:p>
            <a:r>
              <a:rPr lang="en-US" dirty="0"/>
              <a:t>Study 2 – Benefit Lifecycle Card Sort</a:t>
            </a:r>
          </a:p>
          <a:p>
            <a:endParaRPr lang="en-US" dirty="0"/>
          </a:p>
        </p:txBody>
      </p:sp>
      <p:sp>
        <p:nvSpPr>
          <p:cNvPr id="11" name="Content Placeholder 8"/>
          <p:cNvSpPr txBox="1">
            <a:spLocks/>
          </p:cNvSpPr>
          <p:nvPr/>
        </p:nvSpPr>
        <p:spPr>
          <a:xfrm>
            <a:off x="3200400" y="1047750"/>
            <a:ext cx="2743200" cy="448278"/>
          </a:xfrm>
          <a:prstGeom prst="rect">
            <a:avLst/>
          </a:prstGeom>
        </p:spPr>
        <p:txBody>
          <a:bodyPr vert="horz" lIns="91440" tIns="45720" rIns="91440" bIns="45720" rtlCol="0">
            <a:normAutofit lnSpcReduction="10000"/>
          </a:bodyPr>
          <a:lstStyle>
            <a:lvl1pPr marL="0" indent="0" algn="l" defTabSz="685800" rtl="0" eaLnBrk="1" latinLnBrk="0" hangingPunct="1">
              <a:lnSpc>
                <a:spcPct val="120000"/>
              </a:lnSpc>
              <a:spcBef>
                <a:spcPts val="0"/>
              </a:spcBef>
              <a:spcAft>
                <a:spcPts val="600"/>
              </a:spcAft>
              <a:buFont typeface="Arial" panose="020B0604020202020204" pitchFamily="34" charset="0"/>
              <a:buNone/>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dirty="0" smtClean="0"/>
              <a:t>Track </a:t>
            </a:r>
            <a:r>
              <a:rPr lang="en-US" b="1" dirty="0"/>
              <a:t>and </a:t>
            </a:r>
            <a:r>
              <a:rPr lang="en-US" b="1" dirty="0" smtClean="0"/>
              <a:t>Manage</a:t>
            </a:r>
            <a:endParaRPr lang="en-US" b="1" dirty="0"/>
          </a:p>
        </p:txBody>
      </p:sp>
      <p:sp>
        <p:nvSpPr>
          <p:cNvPr id="12" name="Content Placeholder 8"/>
          <p:cNvSpPr txBox="1">
            <a:spLocks/>
          </p:cNvSpPr>
          <p:nvPr/>
        </p:nvSpPr>
        <p:spPr>
          <a:xfrm>
            <a:off x="5943600" y="1047750"/>
            <a:ext cx="2743200" cy="448278"/>
          </a:xfrm>
          <a:prstGeom prst="rect">
            <a:avLst/>
          </a:prstGeom>
        </p:spPr>
        <p:txBody>
          <a:bodyPr vert="horz" lIns="91440" tIns="45720" rIns="91440" bIns="45720" rtlCol="0">
            <a:normAutofit lnSpcReduction="10000"/>
          </a:bodyPr>
          <a:lstStyle>
            <a:lvl1pPr marL="0" indent="0" algn="l" defTabSz="685800" rtl="0" eaLnBrk="1" latinLnBrk="0" hangingPunct="1">
              <a:lnSpc>
                <a:spcPct val="120000"/>
              </a:lnSpc>
              <a:spcBef>
                <a:spcPts val="0"/>
              </a:spcBef>
              <a:spcAft>
                <a:spcPts val="600"/>
              </a:spcAft>
              <a:buFont typeface="Arial" panose="020B0604020202020204" pitchFamily="34" charset="0"/>
              <a:buNone/>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dirty="0" smtClean="0"/>
              <a:t>More </a:t>
            </a:r>
            <a:r>
              <a:rPr lang="en-US" b="1" dirty="0"/>
              <a:t>From </a:t>
            </a:r>
            <a:r>
              <a:rPr lang="en-US" b="1" dirty="0" smtClean="0"/>
              <a:t>VA</a:t>
            </a:r>
            <a:endParaRPr lang="en-US" b="1" dirty="0"/>
          </a:p>
        </p:txBody>
      </p:sp>
    </p:spTree>
    <p:extLst>
      <p:ext uri="{BB962C8B-B14F-4D97-AF65-F5344CB8AC3E}">
        <p14:creationId xmlns:p14="http://schemas.microsoft.com/office/powerpoint/2010/main" val="4205541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AF185F-3482-F14B-8A7A-BC35CB02C51A}"/>
              </a:ext>
            </a:extLst>
          </p:cNvPr>
          <p:cNvSpPr>
            <a:spLocks noGrp="1"/>
          </p:cNvSpPr>
          <p:nvPr>
            <p:ph type="title"/>
          </p:nvPr>
        </p:nvSpPr>
        <p:spPr/>
        <p:txBody>
          <a:bodyPr>
            <a:normAutofit fontScale="90000"/>
          </a:bodyPr>
          <a:lstStyle/>
          <a:p>
            <a:r>
              <a:rPr lang="en-US" dirty="0" smtClean="0"/>
              <a:t>Organizing benefits around the lifecycle makes sense to Veterans</a:t>
            </a:r>
            <a:endParaRPr lang="en-US" dirty="0"/>
          </a:p>
        </p:txBody>
      </p:sp>
      <p:sp>
        <p:nvSpPr>
          <p:cNvPr id="3" name="Content Placeholder 2">
            <a:extLst>
              <a:ext uri="{FF2B5EF4-FFF2-40B4-BE49-F238E27FC236}">
                <a16:creationId xmlns:a16="http://schemas.microsoft.com/office/drawing/2014/main" xmlns="" id="{C89A7D2E-8E11-B443-BB37-F036A5F725AE}"/>
              </a:ext>
            </a:extLst>
          </p:cNvPr>
          <p:cNvSpPr>
            <a:spLocks noGrp="1"/>
          </p:cNvSpPr>
          <p:nvPr>
            <p:ph idx="1"/>
          </p:nvPr>
        </p:nvSpPr>
        <p:spPr>
          <a:xfrm>
            <a:off x="457200" y="1657349"/>
            <a:ext cx="8153400" cy="2971801"/>
          </a:xfrm>
        </p:spPr>
        <p:txBody>
          <a:bodyPr>
            <a:normAutofit fontScale="92500" lnSpcReduction="10000"/>
          </a:bodyPr>
          <a:lstStyle/>
          <a:p>
            <a:r>
              <a:rPr lang="en-US" b="1" dirty="0" smtClean="0"/>
              <a:t>Explore &amp; Apply works well for the items we thought fit in that category like “Health Care Eligibility”</a:t>
            </a:r>
          </a:p>
          <a:p>
            <a:r>
              <a:rPr lang="en-US" b="1" dirty="0" smtClean="0"/>
              <a:t>Many Track </a:t>
            </a:r>
            <a:r>
              <a:rPr lang="en-US" b="1" dirty="0"/>
              <a:t>&amp; </a:t>
            </a:r>
            <a:r>
              <a:rPr lang="en-US" b="1" dirty="0" smtClean="0"/>
              <a:t>Manage cards were consistently sorted </a:t>
            </a:r>
            <a:r>
              <a:rPr lang="en-US" b="1" dirty="0"/>
              <a:t>by Veterans, but other items including “Request DD-214” don’t </a:t>
            </a:r>
            <a:r>
              <a:rPr lang="en-US" b="1" dirty="0" smtClean="0"/>
              <a:t>fit</a:t>
            </a:r>
          </a:p>
          <a:p>
            <a:r>
              <a:rPr lang="en-US" b="1" dirty="0" smtClean="0"/>
              <a:t>Several items including “Compare GI Bill Benefits” </a:t>
            </a:r>
            <a:r>
              <a:rPr lang="en-US" b="1" dirty="0" err="1" smtClean="0"/>
              <a:t>aren</a:t>
            </a:r>
            <a:r>
              <a:rPr lang="mr-IN" b="1" dirty="0" smtClean="0"/>
              <a:t>’</a:t>
            </a:r>
            <a:r>
              <a:rPr lang="en-US" b="1" dirty="0" smtClean="0"/>
              <a:t>t easily placed in only one category</a:t>
            </a:r>
          </a:p>
          <a:p>
            <a:r>
              <a:rPr lang="en-US" b="1" dirty="0" smtClean="0"/>
              <a:t>More From VA cards had the most inconsistent placement but did not distract Veterans from the benefit lifecycle</a:t>
            </a:r>
          </a:p>
        </p:txBody>
      </p:sp>
      <p:sp>
        <p:nvSpPr>
          <p:cNvPr id="24" name="Footer Placeholder 23">
            <a:extLst>
              <a:ext uri="{FF2B5EF4-FFF2-40B4-BE49-F238E27FC236}">
                <a16:creationId xmlns:a16="http://schemas.microsoft.com/office/drawing/2014/main" xmlns=""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xmlns="" id="{35345C14-18F3-434D-8534-14C4DD74E005}"/>
              </a:ext>
            </a:extLst>
          </p:cNvPr>
          <p:cNvSpPr>
            <a:spLocks noGrp="1"/>
          </p:cNvSpPr>
          <p:nvPr>
            <p:ph type="body" sz="quarter" idx="13"/>
          </p:nvPr>
        </p:nvSpPr>
        <p:spPr/>
        <p:txBody>
          <a:bodyPr/>
          <a:lstStyle/>
          <a:p>
            <a:r>
              <a:rPr lang="en-US" dirty="0"/>
              <a:t>Study 2 – Benefit Lifecycle Card Sort</a:t>
            </a:r>
          </a:p>
          <a:p>
            <a:endParaRPr lang="en-US" dirty="0"/>
          </a:p>
        </p:txBody>
      </p:sp>
      <p:sp>
        <p:nvSpPr>
          <p:cNvPr id="5" name="Slide Number Placeholder 4"/>
          <p:cNvSpPr>
            <a:spLocks noGrp="1"/>
          </p:cNvSpPr>
          <p:nvPr>
            <p:ph type="sldNum" sz="quarter" idx="12"/>
          </p:nvPr>
        </p:nvSpPr>
        <p:spPr/>
        <p:txBody>
          <a:bodyPr/>
          <a:lstStyle/>
          <a:p>
            <a:fld id="{C9F7588F-6348-F24B-A92C-146CC9ED7FC5}" type="slidenum">
              <a:rPr lang="en-US" smtClean="0"/>
              <a:t>12</a:t>
            </a:fld>
            <a:endParaRPr lang="en-US"/>
          </a:p>
        </p:txBody>
      </p:sp>
    </p:spTree>
    <p:extLst>
      <p:ext uri="{BB962C8B-B14F-4D97-AF65-F5344CB8AC3E}">
        <p14:creationId xmlns:p14="http://schemas.microsoft.com/office/powerpoint/2010/main" val="8851520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13</a:t>
            </a:fld>
            <a:endParaRPr lang="en-US"/>
          </a:p>
        </p:txBody>
      </p:sp>
      <p:sp>
        <p:nvSpPr>
          <p:cNvPr id="7" name="Text Placeholder 6"/>
          <p:cNvSpPr>
            <a:spLocks noGrp="1"/>
          </p:cNvSpPr>
          <p:nvPr>
            <p:ph type="body" sz="quarter" idx="13"/>
          </p:nvPr>
        </p:nvSpPr>
        <p:spPr/>
        <p:txBody>
          <a:bodyPr/>
          <a:lstStyle/>
          <a:p>
            <a:r>
              <a:rPr lang="en-US" dirty="0"/>
              <a:t>Study 2 – Benefit Lifecycle Card Sort</a:t>
            </a:r>
          </a:p>
          <a:p>
            <a:endParaRPr lang="en-US" dirty="0"/>
          </a:p>
        </p:txBody>
      </p:sp>
      <p:sp>
        <p:nvSpPr>
          <p:cNvPr id="11" name="Title 10"/>
          <p:cNvSpPr>
            <a:spLocks noGrp="1"/>
          </p:cNvSpPr>
          <p:nvPr>
            <p:ph type="title"/>
          </p:nvPr>
        </p:nvSpPr>
        <p:spPr/>
        <p:txBody>
          <a:bodyPr>
            <a:normAutofit/>
          </a:bodyPr>
          <a:lstStyle/>
          <a:p>
            <a:r>
              <a:rPr lang="en-US" dirty="0" smtClean="0"/>
              <a:t>What did we learn?</a:t>
            </a:r>
            <a:endParaRPr lang="en-US" dirty="0"/>
          </a:p>
        </p:txBody>
      </p:sp>
      <p:sp>
        <p:nvSpPr>
          <p:cNvPr id="13" name="Content Placeholder 2">
            <a:extLst>
              <a:ext uri="{FF2B5EF4-FFF2-40B4-BE49-F238E27FC236}">
                <a16:creationId xmlns:a16="http://schemas.microsoft.com/office/drawing/2014/main" xmlns="" id="{96E6BE9B-2787-CD40-991E-C4A9E237A37B}"/>
              </a:ext>
            </a:extLst>
          </p:cNvPr>
          <p:cNvSpPr>
            <a:spLocks noGrp="1"/>
          </p:cNvSpPr>
          <p:nvPr>
            <p:ph idx="1"/>
          </p:nvPr>
        </p:nvSpPr>
        <p:spPr>
          <a:xfrm>
            <a:off x="457200" y="1276350"/>
            <a:ext cx="7543800" cy="3490913"/>
          </a:xfrm>
        </p:spPr>
        <p:txBody>
          <a:bodyPr>
            <a:normAutofit/>
          </a:bodyPr>
          <a:lstStyle/>
          <a:p>
            <a:pPr marL="0" indent="0" algn="ctr">
              <a:buNone/>
            </a:pPr>
            <a:r>
              <a:rPr lang="en-US" sz="2800" dirty="0" smtClean="0"/>
              <a:t>We learned that the benefit lifecycle can work as part of the content strategy but applying it to the content hubs will take finesse.</a:t>
            </a:r>
            <a:endParaRPr lang="en-US" sz="2800" dirty="0"/>
          </a:p>
        </p:txBody>
      </p:sp>
    </p:spTree>
    <p:extLst>
      <p:ext uri="{BB962C8B-B14F-4D97-AF65-F5344CB8AC3E}">
        <p14:creationId xmlns:p14="http://schemas.microsoft.com/office/powerpoint/2010/main" val="12663342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F21807-043A-1048-96AC-F122E0C53F98}"/>
              </a:ext>
            </a:extLst>
          </p:cNvPr>
          <p:cNvSpPr>
            <a:spLocks noGrp="1"/>
          </p:cNvSpPr>
          <p:nvPr>
            <p:ph type="title"/>
          </p:nvPr>
        </p:nvSpPr>
        <p:spPr/>
        <p:txBody>
          <a:bodyPr/>
          <a:lstStyle/>
          <a:p>
            <a:r>
              <a:rPr lang="en-US" dirty="0"/>
              <a:t>Study 3a – Homepage Wireframes v1</a:t>
            </a:r>
          </a:p>
        </p:txBody>
      </p:sp>
      <p:sp>
        <p:nvSpPr>
          <p:cNvPr id="3" name="Text Placeholder 2">
            <a:extLst>
              <a:ext uri="{FF2B5EF4-FFF2-40B4-BE49-F238E27FC236}">
                <a16:creationId xmlns="" xmlns:a16="http://schemas.microsoft.com/office/drawing/2014/main" id="{29EC5FB4-F4AC-3E49-A11A-B6C85C20B332}"/>
              </a:ext>
            </a:extLst>
          </p:cNvPr>
          <p:cNvSpPr>
            <a:spLocks noGrp="1"/>
          </p:cNvSpPr>
          <p:nvPr>
            <p:ph type="body" idx="1"/>
          </p:nvPr>
        </p:nvSpPr>
        <p:spPr/>
        <p:txBody>
          <a:bodyPr/>
          <a:lstStyle/>
          <a:p>
            <a:endParaRPr lang="en-US" dirty="0"/>
          </a:p>
        </p:txBody>
      </p:sp>
      <p:sp>
        <p:nvSpPr>
          <p:cNvPr id="9" name="Footer Placeholder 8">
            <a:extLst>
              <a:ext uri="{FF2B5EF4-FFF2-40B4-BE49-F238E27FC236}">
                <a16:creationId xmlns="" xmlns:a16="http://schemas.microsoft.com/office/drawing/2014/main" id="{79AA589C-77AF-7544-860A-3BD190F9EED2}"/>
              </a:ext>
            </a:extLst>
          </p:cNvPr>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F7588F-6348-F24B-A92C-146CC9ED7FC5}" type="slidenum">
              <a:rPr lang="en-US" smtClean="0"/>
              <a:pPr/>
              <a:t>14</a:t>
            </a:fld>
            <a:endParaRPr lang="en-US"/>
          </a:p>
        </p:txBody>
      </p:sp>
    </p:spTree>
    <p:extLst>
      <p:ext uri="{BB962C8B-B14F-4D97-AF65-F5344CB8AC3E}">
        <p14:creationId xmlns:p14="http://schemas.microsoft.com/office/powerpoint/2010/main" val="10658056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AF185F-3482-F14B-8A7A-BC35CB02C51A}"/>
              </a:ext>
            </a:extLst>
          </p:cNvPr>
          <p:cNvSpPr>
            <a:spLocks noGrp="1"/>
          </p:cNvSpPr>
          <p:nvPr>
            <p:ph type="title"/>
          </p:nvPr>
        </p:nvSpPr>
        <p:spPr/>
        <p:txBody>
          <a:bodyPr>
            <a:normAutofit fontScale="90000"/>
          </a:bodyPr>
          <a:lstStyle/>
          <a:p>
            <a:r>
              <a:rPr lang="en-US" dirty="0"/>
              <a:t>Our goal was to gather feedback on two homepage designs </a:t>
            </a:r>
          </a:p>
        </p:txBody>
      </p:sp>
      <p:sp>
        <p:nvSpPr>
          <p:cNvPr id="3" name="Content Placeholder 2">
            <a:extLst>
              <a:ext uri="{FF2B5EF4-FFF2-40B4-BE49-F238E27FC236}">
                <a16:creationId xmlns="" xmlns:a16="http://schemas.microsoft.com/office/drawing/2014/main" id="{C89A7D2E-8E11-B443-BB37-F036A5F725AE}"/>
              </a:ext>
            </a:extLst>
          </p:cNvPr>
          <p:cNvSpPr>
            <a:spLocks noGrp="1"/>
          </p:cNvSpPr>
          <p:nvPr>
            <p:ph idx="1"/>
          </p:nvPr>
        </p:nvSpPr>
        <p:spPr>
          <a:xfrm>
            <a:off x="457200" y="1657349"/>
            <a:ext cx="8153400" cy="2971801"/>
          </a:xfrm>
        </p:spPr>
        <p:txBody>
          <a:bodyPr>
            <a:normAutofit/>
          </a:bodyPr>
          <a:lstStyle/>
          <a:p>
            <a:r>
              <a:rPr lang="en-US" b="1" dirty="0" smtClean="0"/>
              <a:t>Visited DC Medical Center </a:t>
            </a:r>
            <a:r>
              <a:rPr lang="mr-IN" b="1" dirty="0" smtClean="0"/>
              <a:t>–</a:t>
            </a:r>
            <a:r>
              <a:rPr lang="en-US" b="1" dirty="0" smtClean="0"/>
              <a:t> Women’s Clinic</a:t>
            </a:r>
          </a:p>
          <a:p>
            <a:r>
              <a:rPr lang="en-US" b="1" dirty="0" smtClean="0"/>
              <a:t>Spoke with 10 women Veterans of varying ages and races </a:t>
            </a:r>
          </a:p>
          <a:p>
            <a:r>
              <a:rPr lang="en-US" b="1" dirty="0" smtClean="0"/>
              <a:t>Showed them two options for a new homepage (paper wireframes)</a:t>
            </a:r>
          </a:p>
          <a:p>
            <a:r>
              <a:rPr lang="en-US" b="1" dirty="0" smtClean="0"/>
              <a:t>Asked structured questions to gather feedback</a:t>
            </a:r>
          </a:p>
        </p:txBody>
      </p:sp>
      <p:sp>
        <p:nvSpPr>
          <p:cNvPr id="24" name="Footer Placeholder 23">
            <a:extLst>
              <a:ext uri="{FF2B5EF4-FFF2-40B4-BE49-F238E27FC236}">
                <a16:creationId xmlns=""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 xmlns:a16="http://schemas.microsoft.com/office/drawing/2014/main" id="{35345C14-18F3-434D-8534-14C4DD74E005}"/>
              </a:ext>
            </a:extLst>
          </p:cNvPr>
          <p:cNvSpPr>
            <a:spLocks noGrp="1"/>
          </p:cNvSpPr>
          <p:nvPr>
            <p:ph type="body" sz="quarter" idx="13"/>
          </p:nvPr>
        </p:nvSpPr>
        <p:spPr/>
        <p:txBody>
          <a:bodyPr/>
          <a:lstStyle/>
          <a:p>
            <a:r>
              <a:rPr lang="en-US" dirty="0"/>
              <a:t>Study 3a – Homepage Wireframes v1</a:t>
            </a:r>
          </a:p>
        </p:txBody>
      </p:sp>
      <p:sp>
        <p:nvSpPr>
          <p:cNvPr id="5" name="Slide Number Placeholder 4"/>
          <p:cNvSpPr>
            <a:spLocks noGrp="1"/>
          </p:cNvSpPr>
          <p:nvPr>
            <p:ph type="sldNum" sz="quarter" idx="12"/>
          </p:nvPr>
        </p:nvSpPr>
        <p:spPr/>
        <p:txBody>
          <a:bodyPr/>
          <a:lstStyle/>
          <a:p>
            <a:fld id="{C9F7588F-6348-F24B-A92C-146CC9ED7FC5}" type="slidenum">
              <a:rPr lang="en-US" smtClean="0"/>
              <a:t>15</a:t>
            </a:fld>
            <a:endParaRPr lang="en-US"/>
          </a:p>
        </p:txBody>
      </p:sp>
    </p:spTree>
    <p:extLst>
      <p:ext uri="{BB962C8B-B14F-4D97-AF65-F5344CB8AC3E}">
        <p14:creationId xmlns:p14="http://schemas.microsoft.com/office/powerpoint/2010/main" val="21318158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AF185F-3482-F14B-8A7A-BC35CB02C51A}"/>
              </a:ext>
            </a:extLst>
          </p:cNvPr>
          <p:cNvSpPr>
            <a:spLocks noGrp="1"/>
          </p:cNvSpPr>
          <p:nvPr>
            <p:ph type="title"/>
          </p:nvPr>
        </p:nvSpPr>
        <p:spPr/>
        <p:txBody>
          <a:bodyPr>
            <a:normAutofit/>
          </a:bodyPr>
          <a:lstStyle/>
          <a:p>
            <a:r>
              <a:rPr lang="en-US" dirty="0" smtClean="0"/>
              <a:t>Top Tasks Homepage</a:t>
            </a:r>
            <a:endParaRPr lang="en-US" dirty="0"/>
          </a:p>
        </p:txBody>
      </p:sp>
      <p:sp>
        <p:nvSpPr>
          <p:cNvPr id="24" name="Footer Placeholder 23">
            <a:extLst>
              <a:ext uri="{FF2B5EF4-FFF2-40B4-BE49-F238E27FC236}">
                <a16:creationId xmlns=""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16</a:t>
            </a:fld>
            <a:endParaRPr lang="en-US"/>
          </a:p>
        </p:txBody>
      </p:sp>
      <p:pic>
        <p:nvPicPr>
          <p:cNvPr id="4" name="Content Placeholder 3"/>
          <p:cNvPicPr>
            <a:picLocks noGrp="1" noChangeAspect="1"/>
          </p:cNvPicPr>
          <p:nvPr>
            <p:ph sz="quarter" idx="14"/>
          </p:nvPr>
        </p:nvPicPr>
        <p:blipFill rotWithShape="1">
          <a:blip r:embed="rId2" cstate="print">
            <a:extLst>
              <a:ext uri="{28A0092B-C50C-407E-A947-70E740481C1C}">
                <a14:useLocalDpi xmlns:a14="http://schemas.microsoft.com/office/drawing/2010/main" val="0"/>
              </a:ext>
            </a:extLst>
          </a:blip>
          <a:srcRect t="15041" b="29546"/>
          <a:stretch/>
        </p:blipFill>
        <p:spPr>
          <a:xfrm>
            <a:off x="977581" y="1109663"/>
            <a:ext cx="3472622" cy="3657600"/>
          </a:xfrm>
        </p:spPr>
      </p:pic>
      <p:sp>
        <p:nvSpPr>
          <p:cNvPr id="7" name="Text Placeholder 6">
            <a:extLst>
              <a:ext uri="{FF2B5EF4-FFF2-40B4-BE49-F238E27FC236}">
                <a16:creationId xmlns="" xmlns:a16="http://schemas.microsoft.com/office/drawing/2014/main" id="{35345C14-18F3-434D-8534-14C4DD74E005}"/>
              </a:ext>
            </a:extLst>
          </p:cNvPr>
          <p:cNvSpPr>
            <a:spLocks noGrp="1"/>
          </p:cNvSpPr>
          <p:nvPr>
            <p:ph type="body" sz="quarter" idx="13"/>
          </p:nvPr>
        </p:nvSpPr>
        <p:spPr/>
        <p:txBody>
          <a:bodyPr/>
          <a:lstStyle/>
          <a:p>
            <a:r>
              <a:rPr lang="en-US" dirty="0"/>
              <a:t>Study 3a – Homepage Wireframes v1</a:t>
            </a:r>
          </a:p>
        </p:txBody>
      </p:sp>
      <p:sp>
        <p:nvSpPr>
          <p:cNvPr id="11" name="Content Placeholder 2">
            <a:extLst>
              <a:ext uri="{FF2B5EF4-FFF2-40B4-BE49-F238E27FC236}">
                <a16:creationId xmlns="" xmlns:a16="http://schemas.microsoft.com/office/drawing/2014/main" id="{C89A7D2E-8E11-B443-BB37-F036A5F725AE}"/>
              </a:ext>
            </a:extLst>
          </p:cNvPr>
          <p:cNvSpPr txBox="1">
            <a:spLocks/>
          </p:cNvSpPr>
          <p:nvPr/>
        </p:nvSpPr>
        <p:spPr>
          <a:xfrm>
            <a:off x="4970584" y="1152526"/>
            <a:ext cx="4159128" cy="3238500"/>
          </a:xfrm>
          <a:prstGeom prst="rect">
            <a:avLst/>
          </a:prstGeom>
        </p:spPr>
        <p:txBody>
          <a:bodyPr vert="horz" lIns="91440" tIns="45720" rIns="91440" bIns="4572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r>
              <a:rPr lang="en-US" b="1" dirty="0" smtClean="0"/>
              <a:t>Zone 2 focused on the top tasks available to Veterans split between recurring “manage” and one time “apply” boxes</a:t>
            </a:r>
          </a:p>
          <a:p>
            <a:r>
              <a:rPr lang="en-US" b="1" dirty="0" smtClean="0"/>
              <a:t>Zone 3 listed each benefit category with a simple description and CTA</a:t>
            </a:r>
          </a:p>
        </p:txBody>
      </p:sp>
    </p:spTree>
    <p:extLst>
      <p:ext uri="{BB962C8B-B14F-4D97-AF65-F5344CB8AC3E}">
        <p14:creationId xmlns:p14="http://schemas.microsoft.com/office/powerpoint/2010/main" val="20997133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AF185F-3482-F14B-8A7A-BC35CB02C51A}"/>
              </a:ext>
            </a:extLst>
          </p:cNvPr>
          <p:cNvSpPr>
            <a:spLocks noGrp="1"/>
          </p:cNvSpPr>
          <p:nvPr>
            <p:ph type="title"/>
          </p:nvPr>
        </p:nvSpPr>
        <p:spPr/>
        <p:txBody>
          <a:bodyPr>
            <a:normAutofit/>
          </a:bodyPr>
          <a:lstStyle/>
          <a:p>
            <a:r>
              <a:rPr lang="en-US" dirty="0" smtClean="0"/>
              <a:t>Benefit Category Homepage</a:t>
            </a:r>
            <a:endParaRPr lang="en-US" dirty="0"/>
          </a:p>
        </p:txBody>
      </p:sp>
      <p:sp>
        <p:nvSpPr>
          <p:cNvPr id="24" name="Footer Placeholder 23">
            <a:extLst>
              <a:ext uri="{FF2B5EF4-FFF2-40B4-BE49-F238E27FC236}">
                <a16:creationId xmlns=""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17</a:t>
            </a:fld>
            <a:endParaRPr lang="en-US"/>
          </a:p>
        </p:txBody>
      </p:sp>
      <p:pic>
        <p:nvPicPr>
          <p:cNvPr id="4" name="Content Placeholder 3"/>
          <p:cNvPicPr>
            <a:picLocks noGrp="1" noChangeAspect="1"/>
          </p:cNvPicPr>
          <p:nvPr>
            <p:ph sz="quarter" idx="14"/>
          </p:nvPr>
        </p:nvPicPr>
        <p:blipFill rotWithShape="1">
          <a:blip r:embed="rId2" cstate="print">
            <a:extLst>
              <a:ext uri="{28A0092B-C50C-407E-A947-70E740481C1C}">
                <a14:useLocalDpi xmlns:a14="http://schemas.microsoft.com/office/drawing/2010/main" val="0"/>
              </a:ext>
            </a:extLst>
          </a:blip>
          <a:srcRect t="13282" b="28280"/>
          <a:stretch/>
        </p:blipFill>
        <p:spPr>
          <a:xfrm>
            <a:off x="1038152" y="1047750"/>
            <a:ext cx="2952895" cy="3657600"/>
          </a:xfrm>
        </p:spPr>
      </p:pic>
      <p:sp>
        <p:nvSpPr>
          <p:cNvPr id="7" name="Text Placeholder 6">
            <a:extLst>
              <a:ext uri="{FF2B5EF4-FFF2-40B4-BE49-F238E27FC236}">
                <a16:creationId xmlns="" xmlns:a16="http://schemas.microsoft.com/office/drawing/2014/main" id="{35345C14-18F3-434D-8534-14C4DD74E005}"/>
              </a:ext>
            </a:extLst>
          </p:cNvPr>
          <p:cNvSpPr>
            <a:spLocks noGrp="1"/>
          </p:cNvSpPr>
          <p:nvPr>
            <p:ph type="body" sz="quarter" idx="13"/>
          </p:nvPr>
        </p:nvSpPr>
        <p:spPr/>
        <p:txBody>
          <a:bodyPr/>
          <a:lstStyle/>
          <a:p>
            <a:r>
              <a:rPr lang="en-US" dirty="0"/>
              <a:t>Study 3a – Homepage Wireframes v1</a:t>
            </a:r>
          </a:p>
        </p:txBody>
      </p:sp>
      <p:sp>
        <p:nvSpPr>
          <p:cNvPr id="11" name="Content Placeholder 2">
            <a:extLst>
              <a:ext uri="{FF2B5EF4-FFF2-40B4-BE49-F238E27FC236}">
                <a16:creationId xmlns="" xmlns:a16="http://schemas.microsoft.com/office/drawing/2014/main" id="{C89A7D2E-8E11-B443-BB37-F036A5F725AE}"/>
              </a:ext>
            </a:extLst>
          </p:cNvPr>
          <p:cNvSpPr txBox="1">
            <a:spLocks/>
          </p:cNvSpPr>
          <p:nvPr/>
        </p:nvSpPr>
        <p:spPr>
          <a:xfrm>
            <a:off x="4970584" y="1152526"/>
            <a:ext cx="4159128" cy="3238500"/>
          </a:xfrm>
          <a:prstGeom prst="rect">
            <a:avLst/>
          </a:prstGeom>
        </p:spPr>
        <p:txBody>
          <a:bodyPr vert="horz" lIns="91440" tIns="45720" rIns="91440" bIns="4572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r>
              <a:rPr lang="en-US" b="1" dirty="0" smtClean="0"/>
              <a:t>Zone 2 listed the top 4 benefit categories with top tasks listed under “Explore &amp; Apply” or “Track &amp; Manage”</a:t>
            </a:r>
          </a:p>
          <a:p>
            <a:r>
              <a:rPr lang="en-US" b="1" dirty="0" smtClean="0"/>
              <a:t>Zone 3 showed the remaining benefits with lists of top tasks for each</a:t>
            </a:r>
          </a:p>
        </p:txBody>
      </p:sp>
    </p:spTree>
    <p:extLst>
      <p:ext uri="{BB962C8B-B14F-4D97-AF65-F5344CB8AC3E}">
        <p14:creationId xmlns:p14="http://schemas.microsoft.com/office/powerpoint/2010/main" val="2840065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AF185F-3482-F14B-8A7A-BC35CB02C51A}"/>
              </a:ext>
            </a:extLst>
          </p:cNvPr>
          <p:cNvSpPr>
            <a:spLocks noGrp="1"/>
          </p:cNvSpPr>
          <p:nvPr>
            <p:ph type="title"/>
          </p:nvPr>
        </p:nvSpPr>
        <p:spPr/>
        <p:txBody>
          <a:bodyPr>
            <a:normAutofit fontScale="90000"/>
          </a:bodyPr>
          <a:lstStyle/>
          <a:p>
            <a:r>
              <a:rPr lang="en-US" dirty="0" smtClean="0"/>
              <a:t>We learned that Veterans want the context of the benefit category but also quick links</a:t>
            </a:r>
            <a:endParaRPr lang="en-US" dirty="0"/>
          </a:p>
        </p:txBody>
      </p:sp>
      <p:sp>
        <p:nvSpPr>
          <p:cNvPr id="3" name="Content Placeholder 2">
            <a:extLst>
              <a:ext uri="{FF2B5EF4-FFF2-40B4-BE49-F238E27FC236}">
                <a16:creationId xmlns="" xmlns:a16="http://schemas.microsoft.com/office/drawing/2014/main" id="{C89A7D2E-8E11-B443-BB37-F036A5F725AE}"/>
              </a:ext>
            </a:extLst>
          </p:cNvPr>
          <p:cNvSpPr>
            <a:spLocks noGrp="1"/>
          </p:cNvSpPr>
          <p:nvPr>
            <p:ph idx="1"/>
          </p:nvPr>
        </p:nvSpPr>
        <p:spPr>
          <a:xfrm>
            <a:off x="457200" y="1657349"/>
            <a:ext cx="8153400" cy="2971801"/>
          </a:xfrm>
        </p:spPr>
        <p:txBody>
          <a:bodyPr>
            <a:normAutofit lnSpcReduction="10000"/>
          </a:bodyPr>
          <a:lstStyle/>
          <a:p>
            <a:r>
              <a:rPr lang="en-US" b="1" dirty="0" smtClean="0"/>
              <a:t>7/10 preferred “Benefit Category” design over “Top Tasks”</a:t>
            </a:r>
          </a:p>
          <a:p>
            <a:r>
              <a:rPr lang="en-US" b="1" dirty="0" smtClean="0"/>
              <a:t>Benefit hubs were confirmed as a good organization method</a:t>
            </a:r>
          </a:p>
          <a:p>
            <a:r>
              <a:rPr lang="en-US" b="1" dirty="0" smtClean="0"/>
              <a:t>Veterans wanted the most popular list in each benefit but were overwhelmed by the number of choices</a:t>
            </a:r>
          </a:p>
          <a:p>
            <a:r>
              <a:rPr lang="en-US" b="1" dirty="0" smtClean="0"/>
              <a:t>Separating top tasks from benefit labels was “distracting”</a:t>
            </a:r>
          </a:p>
          <a:p>
            <a:r>
              <a:rPr lang="en-US" b="1" dirty="0" smtClean="0"/>
              <a:t>Both designs were “clean” but “boring” and needed more images</a:t>
            </a:r>
          </a:p>
          <a:p>
            <a:r>
              <a:rPr lang="en-US" b="1" dirty="0" smtClean="0"/>
              <a:t>Appreciation for the one-click access to top resources</a:t>
            </a:r>
          </a:p>
          <a:p>
            <a:endParaRPr lang="en-US" b="1" dirty="0" smtClean="0"/>
          </a:p>
        </p:txBody>
      </p:sp>
      <p:sp>
        <p:nvSpPr>
          <p:cNvPr id="24" name="Footer Placeholder 23">
            <a:extLst>
              <a:ext uri="{FF2B5EF4-FFF2-40B4-BE49-F238E27FC236}">
                <a16:creationId xmlns=""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 xmlns:a16="http://schemas.microsoft.com/office/drawing/2014/main" id="{35345C14-18F3-434D-8534-14C4DD74E005}"/>
              </a:ext>
            </a:extLst>
          </p:cNvPr>
          <p:cNvSpPr>
            <a:spLocks noGrp="1"/>
          </p:cNvSpPr>
          <p:nvPr>
            <p:ph type="body" sz="quarter" idx="13"/>
          </p:nvPr>
        </p:nvSpPr>
        <p:spPr/>
        <p:txBody>
          <a:bodyPr/>
          <a:lstStyle/>
          <a:p>
            <a:r>
              <a:rPr lang="en-US" dirty="0"/>
              <a:t>Study 3a – Homepage Wireframes v1</a:t>
            </a:r>
          </a:p>
        </p:txBody>
      </p:sp>
      <p:sp>
        <p:nvSpPr>
          <p:cNvPr id="5" name="Slide Number Placeholder 4"/>
          <p:cNvSpPr>
            <a:spLocks noGrp="1"/>
          </p:cNvSpPr>
          <p:nvPr>
            <p:ph type="sldNum" sz="quarter" idx="12"/>
          </p:nvPr>
        </p:nvSpPr>
        <p:spPr/>
        <p:txBody>
          <a:bodyPr/>
          <a:lstStyle/>
          <a:p>
            <a:fld id="{C9F7588F-6348-F24B-A92C-146CC9ED7FC5}" type="slidenum">
              <a:rPr lang="en-US" smtClean="0"/>
              <a:t>18</a:t>
            </a:fld>
            <a:endParaRPr lang="en-US"/>
          </a:p>
        </p:txBody>
      </p:sp>
    </p:spTree>
    <p:extLst>
      <p:ext uri="{BB962C8B-B14F-4D97-AF65-F5344CB8AC3E}">
        <p14:creationId xmlns:p14="http://schemas.microsoft.com/office/powerpoint/2010/main" val="9322510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19</a:t>
            </a:fld>
            <a:endParaRPr lang="en-US"/>
          </a:p>
        </p:txBody>
      </p:sp>
      <p:sp>
        <p:nvSpPr>
          <p:cNvPr id="7" name="Text Placeholder 6"/>
          <p:cNvSpPr>
            <a:spLocks noGrp="1"/>
          </p:cNvSpPr>
          <p:nvPr>
            <p:ph type="body" sz="quarter" idx="13"/>
          </p:nvPr>
        </p:nvSpPr>
        <p:spPr/>
        <p:txBody>
          <a:bodyPr/>
          <a:lstStyle/>
          <a:p>
            <a:r>
              <a:rPr lang="en-US" dirty="0"/>
              <a:t>Study 3a – Homepage Wireframes v1</a:t>
            </a:r>
          </a:p>
        </p:txBody>
      </p:sp>
      <p:sp>
        <p:nvSpPr>
          <p:cNvPr id="11" name="Title 10"/>
          <p:cNvSpPr>
            <a:spLocks noGrp="1"/>
          </p:cNvSpPr>
          <p:nvPr>
            <p:ph type="title"/>
          </p:nvPr>
        </p:nvSpPr>
        <p:spPr/>
        <p:txBody>
          <a:bodyPr>
            <a:normAutofit/>
          </a:bodyPr>
          <a:lstStyle/>
          <a:p>
            <a:r>
              <a:rPr lang="en-US" dirty="0" smtClean="0"/>
              <a:t>What Now?</a:t>
            </a:r>
            <a:endParaRPr lang="en-US" dirty="0"/>
          </a:p>
        </p:txBody>
      </p:sp>
      <p:sp>
        <p:nvSpPr>
          <p:cNvPr id="13" name="Content Placeholder 2">
            <a:extLst>
              <a:ext uri="{FF2B5EF4-FFF2-40B4-BE49-F238E27FC236}">
                <a16:creationId xmlns="" xmlns:a16="http://schemas.microsoft.com/office/drawing/2014/main" id="{96E6BE9B-2787-CD40-991E-C4A9E237A37B}"/>
              </a:ext>
            </a:extLst>
          </p:cNvPr>
          <p:cNvSpPr>
            <a:spLocks noGrp="1"/>
          </p:cNvSpPr>
          <p:nvPr>
            <p:ph idx="1"/>
          </p:nvPr>
        </p:nvSpPr>
        <p:spPr>
          <a:xfrm>
            <a:off x="457200" y="1276350"/>
            <a:ext cx="7543800" cy="3490913"/>
          </a:xfrm>
        </p:spPr>
        <p:txBody>
          <a:bodyPr>
            <a:normAutofit/>
          </a:bodyPr>
          <a:lstStyle/>
          <a:p>
            <a:pPr marL="0" indent="0" algn="ctr">
              <a:buNone/>
            </a:pPr>
            <a:r>
              <a:rPr lang="en-US" sz="2800" dirty="0" smtClean="0"/>
              <a:t>We are updating our designs to incorporate the user feedback. These designs will go to our next round of user testing.</a:t>
            </a:r>
            <a:endParaRPr lang="en-US" sz="2800" dirty="0"/>
          </a:p>
        </p:txBody>
      </p:sp>
    </p:spTree>
    <p:extLst>
      <p:ext uri="{BB962C8B-B14F-4D97-AF65-F5344CB8AC3E}">
        <p14:creationId xmlns:p14="http://schemas.microsoft.com/office/powerpoint/2010/main" val="12161491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2D97BD-49D0-F045-BFFC-0016C1DC56B8}"/>
              </a:ext>
            </a:extLst>
          </p:cNvPr>
          <p:cNvSpPr>
            <a:spLocks noGrp="1"/>
          </p:cNvSpPr>
          <p:nvPr>
            <p:ph type="title"/>
          </p:nvPr>
        </p:nvSpPr>
        <p:spPr/>
        <p:txBody>
          <a:bodyPr/>
          <a:lstStyle/>
          <a:p>
            <a:r>
              <a:rPr lang="en-US" dirty="0"/>
              <a:t>Outline</a:t>
            </a:r>
          </a:p>
        </p:txBody>
      </p:sp>
      <p:sp>
        <p:nvSpPr>
          <p:cNvPr id="12" name="Footer Placeholder 11">
            <a:extLst>
              <a:ext uri="{FF2B5EF4-FFF2-40B4-BE49-F238E27FC236}">
                <a16:creationId xmlns="" xmlns:a16="http://schemas.microsoft.com/office/drawing/2014/main" id="{90F1BE01-E78D-8D45-9FFF-919906A64658}"/>
              </a:ext>
            </a:extLst>
          </p:cNvPr>
          <p:cNvSpPr>
            <a:spLocks noGrp="1"/>
          </p:cNvSpPr>
          <p:nvPr>
            <p:ph type="ftr" sz="quarter" idx="11"/>
          </p:nvPr>
        </p:nvSpPr>
        <p:spPr/>
        <p:txBody>
          <a:bodyPr/>
          <a:lstStyle/>
          <a:p>
            <a:endParaRPr lang="en-US" dirty="0"/>
          </a:p>
        </p:txBody>
      </p:sp>
      <p:graphicFrame>
        <p:nvGraphicFramePr>
          <p:cNvPr id="9" name="Content Placeholder 8">
            <a:extLst>
              <a:ext uri="{FF2B5EF4-FFF2-40B4-BE49-F238E27FC236}">
                <a16:creationId xmlns="" xmlns:a16="http://schemas.microsoft.com/office/drawing/2014/main" id="{3C0D33C2-8E08-A041-AA74-D2FE0E97E71D}"/>
              </a:ext>
            </a:extLst>
          </p:cNvPr>
          <p:cNvGraphicFramePr>
            <a:graphicFrameLocks noGrp="1"/>
          </p:cNvGraphicFramePr>
          <p:nvPr>
            <p:ph sz="quarter" idx="14"/>
            <p:extLst>
              <p:ext uri="{D42A27DB-BD31-4B8C-83A1-F6EECF244321}">
                <p14:modId xmlns:p14="http://schemas.microsoft.com/office/powerpoint/2010/main" val="816613359"/>
              </p:ext>
            </p:extLst>
          </p:nvPr>
        </p:nvGraphicFramePr>
        <p:xfrm>
          <a:off x="457200" y="1276350"/>
          <a:ext cx="4994276" cy="2794000"/>
        </p:xfrm>
        <a:graphic>
          <a:graphicData uri="http://schemas.openxmlformats.org/drawingml/2006/table">
            <a:tbl>
              <a:tblPr firstRow="1" bandRow="1">
                <a:tableStyleId>{5C22544A-7EE6-4342-B048-85BDC9FD1C3A}</a:tableStyleId>
              </a:tblPr>
              <a:tblGrid>
                <a:gridCol w="4010628">
                  <a:extLst>
                    <a:ext uri="{9D8B030D-6E8A-4147-A177-3AD203B41FA5}">
                      <a16:colId xmlns="" xmlns:a16="http://schemas.microsoft.com/office/drawing/2014/main" val="3491581060"/>
                    </a:ext>
                  </a:extLst>
                </a:gridCol>
                <a:gridCol w="983648">
                  <a:extLst>
                    <a:ext uri="{9D8B030D-6E8A-4147-A177-3AD203B41FA5}">
                      <a16:colId xmlns="" xmlns:a16="http://schemas.microsoft.com/office/drawing/2014/main" val="1867765844"/>
                    </a:ext>
                  </a:extLst>
                </a:gridCol>
              </a:tblGrid>
              <a:tr h="55880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b="0" dirty="0" smtClean="0">
                          <a:solidFill>
                            <a:schemeClr val="tx2"/>
                          </a:solidFill>
                          <a:latin typeface="Avenir" panose="02000503020000020003" pitchFamily="2" charset="0"/>
                        </a:rPr>
                        <a:t>Study 1 </a:t>
                      </a:r>
                      <a:r>
                        <a:rPr lang="mr-IN" sz="1400" b="0" dirty="0" smtClean="0">
                          <a:solidFill>
                            <a:schemeClr val="tx2"/>
                          </a:solidFill>
                          <a:latin typeface="Avenir" panose="02000503020000020003" pitchFamily="2" charset="0"/>
                        </a:rPr>
                        <a:t>–</a:t>
                      </a:r>
                      <a:r>
                        <a:rPr lang="en-US" sz="1400" b="0" dirty="0" smtClean="0">
                          <a:solidFill>
                            <a:schemeClr val="tx2"/>
                          </a:solidFill>
                          <a:latin typeface="Avenir" panose="02000503020000020003" pitchFamily="2" charset="0"/>
                        </a:rPr>
                        <a:t> “Others” Resources Card Sort</a:t>
                      </a:r>
                      <a:endParaRPr lang="en-US" sz="1400" b="0" dirty="0">
                        <a:solidFill>
                          <a:schemeClr val="tx2"/>
                        </a:solidFill>
                        <a:latin typeface="Avenir" panose="02000503020000020003" pitchFamily="2" charset="0"/>
                      </a:endParaRPr>
                    </a:p>
                  </a:txBody>
                  <a:tcPr marL="115253" marR="115253" anchor="ctr">
                    <a:lnB w="12700" cap="flat" cmpd="sng" algn="ctr">
                      <a:solidFill>
                        <a:schemeClr val="bg1">
                          <a:lumMod val="85000"/>
                        </a:schemeClr>
                      </a:solidFill>
                      <a:prstDash val="solid"/>
                      <a:round/>
                      <a:headEnd type="none" w="med" len="med"/>
                      <a:tailEnd type="none" w="med" len="med"/>
                    </a:lnB>
                    <a:noFill/>
                  </a:tcPr>
                </a:tc>
                <a:tc>
                  <a:txBody>
                    <a:bodyPr/>
                    <a:lstStyle/>
                    <a:p>
                      <a:endParaRPr lang="en-US" sz="1400" b="1" dirty="0">
                        <a:solidFill>
                          <a:schemeClr val="accent1"/>
                        </a:solidFill>
                        <a:latin typeface="Avenir" panose="02000503020000020003" pitchFamily="2" charset="0"/>
                      </a:endParaRPr>
                    </a:p>
                  </a:txBody>
                  <a:tcPr marL="115253" marR="115253" anchor="ctr">
                    <a:lnB w="12700" cap="flat" cmpd="sng" algn="ctr">
                      <a:solidFill>
                        <a:schemeClr val="bg1">
                          <a:lumMod val="85000"/>
                        </a:schemeClr>
                      </a:solidFill>
                      <a:prstDash val="solid"/>
                      <a:round/>
                      <a:headEnd type="none" w="med" len="med"/>
                      <a:tailEnd type="none" w="med" len="med"/>
                    </a:lnB>
                    <a:noFill/>
                  </a:tcPr>
                </a:tc>
                <a:extLst>
                  <a:ext uri="{0D108BD9-81ED-4DB2-BD59-A6C34878D82A}">
                    <a16:rowId xmlns="" xmlns:a16="http://schemas.microsoft.com/office/drawing/2014/main" val="1467471302"/>
                  </a:ext>
                </a:extLst>
              </a:tr>
              <a:tr h="55880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b="0" dirty="0" smtClean="0">
                          <a:solidFill>
                            <a:schemeClr val="tx2"/>
                          </a:solidFill>
                          <a:latin typeface="Avenir" panose="02000503020000020003" pitchFamily="2" charset="0"/>
                        </a:rPr>
                        <a:t>Study</a:t>
                      </a:r>
                      <a:r>
                        <a:rPr lang="en-US" sz="1400" b="0" baseline="0" dirty="0" smtClean="0">
                          <a:solidFill>
                            <a:schemeClr val="tx2"/>
                          </a:solidFill>
                          <a:latin typeface="Avenir" panose="02000503020000020003" pitchFamily="2" charset="0"/>
                        </a:rPr>
                        <a:t> 2 </a:t>
                      </a:r>
                      <a:r>
                        <a:rPr lang="mr-IN" sz="1400" b="0" baseline="0" dirty="0" smtClean="0">
                          <a:solidFill>
                            <a:schemeClr val="tx2"/>
                          </a:solidFill>
                          <a:latin typeface="Avenir" panose="02000503020000020003" pitchFamily="2" charset="0"/>
                        </a:rPr>
                        <a:t>–</a:t>
                      </a:r>
                      <a:r>
                        <a:rPr lang="en-US" sz="1400" b="0" baseline="0" dirty="0" smtClean="0">
                          <a:solidFill>
                            <a:schemeClr val="tx2"/>
                          </a:solidFill>
                          <a:latin typeface="Avenir" panose="02000503020000020003" pitchFamily="2" charset="0"/>
                        </a:rPr>
                        <a:t> Benefit Lifecycle Card Sort</a:t>
                      </a:r>
                      <a:endParaRPr lang="en-US" sz="1400" b="0" dirty="0">
                        <a:solidFill>
                          <a:schemeClr val="tx2"/>
                        </a:solidFill>
                        <a:latin typeface="Avenir" panose="02000503020000020003" pitchFamily="2" charset="0"/>
                      </a:endParaRP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400" b="1" dirty="0">
                        <a:solidFill>
                          <a:schemeClr val="accent1"/>
                        </a:solidFill>
                        <a:latin typeface="Avenir" panose="02000503020000020003" pitchFamily="2" charset="0"/>
                      </a:endParaRP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 xmlns:a16="http://schemas.microsoft.com/office/drawing/2014/main" val="3279596546"/>
                  </a:ext>
                </a:extLst>
              </a:tr>
              <a:tr h="55880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b="0" dirty="0" smtClean="0">
                          <a:solidFill>
                            <a:schemeClr val="tx2"/>
                          </a:solidFill>
                          <a:latin typeface="Avenir" panose="02000503020000020003" pitchFamily="2" charset="0"/>
                        </a:rPr>
                        <a:t>Study 3a </a:t>
                      </a:r>
                      <a:r>
                        <a:rPr lang="mr-IN" sz="1400" b="0" dirty="0" smtClean="0">
                          <a:solidFill>
                            <a:schemeClr val="tx2"/>
                          </a:solidFill>
                          <a:latin typeface="Avenir" panose="02000503020000020003" pitchFamily="2" charset="0"/>
                        </a:rPr>
                        <a:t>–</a:t>
                      </a:r>
                      <a:r>
                        <a:rPr lang="en-US" sz="1400" b="0" dirty="0" smtClean="0">
                          <a:solidFill>
                            <a:schemeClr val="tx2"/>
                          </a:solidFill>
                          <a:latin typeface="Avenir" panose="02000503020000020003" pitchFamily="2" charset="0"/>
                        </a:rPr>
                        <a:t> Homepage Wireframes v1</a:t>
                      </a:r>
                      <a:endParaRPr lang="en-US" sz="1400" b="0" dirty="0">
                        <a:solidFill>
                          <a:schemeClr val="tx2"/>
                        </a:solidFill>
                        <a:latin typeface="Avenir" panose="02000503020000020003" pitchFamily="2" charset="0"/>
                      </a:endParaRP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400" b="1" dirty="0">
                        <a:solidFill>
                          <a:schemeClr val="accent1"/>
                        </a:solidFill>
                        <a:latin typeface="Avenir" panose="02000503020000020003" pitchFamily="2" charset="0"/>
                      </a:endParaRP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 xmlns:a16="http://schemas.microsoft.com/office/drawing/2014/main" val="1723360185"/>
                  </a:ext>
                </a:extLst>
              </a:tr>
              <a:tr h="55880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b="0" dirty="0" smtClean="0">
                          <a:solidFill>
                            <a:schemeClr val="tx2"/>
                          </a:solidFill>
                          <a:latin typeface="Avenir" panose="02000503020000020003" pitchFamily="2" charset="0"/>
                        </a:rPr>
                        <a:t>Study 3b </a:t>
                      </a:r>
                      <a:r>
                        <a:rPr lang="mr-IN" sz="1400" b="0" dirty="0" smtClean="0">
                          <a:solidFill>
                            <a:schemeClr val="tx2"/>
                          </a:solidFill>
                          <a:latin typeface="Avenir" panose="02000503020000020003" pitchFamily="2" charset="0"/>
                        </a:rPr>
                        <a:t>–</a:t>
                      </a:r>
                      <a:r>
                        <a:rPr lang="en-US" sz="1400" b="0" dirty="0" smtClean="0">
                          <a:solidFill>
                            <a:schemeClr val="tx2"/>
                          </a:solidFill>
                          <a:latin typeface="Avenir" panose="02000503020000020003" pitchFamily="2" charset="0"/>
                        </a:rPr>
                        <a:t> Homepage Wireframes </a:t>
                      </a:r>
                      <a:r>
                        <a:rPr lang="en-US" sz="1400" b="0" dirty="0" smtClean="0">
                          <a:solidFill>
                            <a:schemeClr val="tx2"/>
                          </a:solidFill>
                          <a:latin typeface="Avenir" panose="02000503020000020003" pitchFamily="2" charset="0"/>
                        </a:rPr>
                        <a:t>v2</a:t>
                      </a: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400" b="1" dirty="0">
                        <a:solidFill>
                          <a:schemeClr val="accent1"/>
                        </a:solidFill>
                        <a:latin typeface="Avenir" panose="02000503020000020003" pitchFamily="2" charset="0"/>
                      </a:endParaRP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 xmlns:a16="http://schemas.microsoft.com/office/drawing/2014/main" val="2583986872"/>
                  </a:ext>
                </a:extLst>
              </a:tr>
              <a:tr h="55880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b="0" dirty="0" smtClean="0">
                          <a:solidFill>
                            <a:schemeClr val="tx2"/>
                          </a:solidFill>
                          <a:latin typeface="Avenir" panose="02000503020000020003" pitchFamily="2" charset="0"/>
                        </a:rPr>
                        <a:t>Study 4 </a:t>
                      </a:r>
                      <a:r>
                        <a:rPr lang="mr-IN" sz="1400" b="0" dirty="0" smtClean="0">
                          <a:solidFill>
                            <a:schemeClr val="tx2"/>
                          </a:solidFill>
                          <a:latin typeface="Avenir" panose="02000503020000020003" pitchFamily="2" charset="0"/>
                        </a:rPr>
                        <a:t>–</a:t>
                      </a:r>
                      <a:r>
                        <a:rPr lang="en-US" sz="1400" b="0" dirty="0" smtClean="0">
                          <a:solidFill>
                            <a:schemeClr val="tx2"/>
                          </a:solidFill>
                          <a:latin typeface="Avenir" panose="02000503020000020003" pitchFamily="2" charset="0"/>
                        </a:rPr>
                        <a:t> Navigation Tree</a:t>
                      </a:r>
                      <a:r>
                        <a:rPr lang="en-US" sz="1400" b="0" baseline="0" dirty="0" smtClean="0">
                          <a:solidFill>
                            <a:schemeClr val="tx2"/>
                          </a:solidFill>
                          <a:latin typeface="Avenir" panose="02000503020000020003" pitchFamily="2" charset="0"/>
                        </a:rPr>
                        <a:t> Test v1</a:t>
                      </a:r>
                      <a:endParaRPr lang="en-US" sz="1400" b="0" dirty="0" smtClean="0">
                        <a:solidFill>
                          <a:schemeClr val="tx2"/>
                        </a:solidFill>
                        <a:latin typeface="Avenir" panose="02000503020000020003" pitchFamily="2" charset="0"/>
                      </a:endParaRP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400" b="1" dirty="0">
                        <a:solidFill>
                          <a:schemeClr val="accent1"/>
                        </a:solidFill>
                        <a:latin typeface="Avenir" panose="02000503020000020003" pitchFamily="2" charset="0"/>
                      </a:endParaRP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r>
            </a:tbl>
          </a:graphicData>
        </a:graphic>
      </p:graphicFrame>
      <p:sp>
        <p:nvSpPr>
          <p:cNvPr id="22" name="Text Placeholder 21">
            <a:extLst>
              <a:ext uri="{FF2B5EF4-FFF2-40B4-BE49-F238E27FC236}">
                <a16:creationId xmlns="" xmlns:a16="http://schemas.microsoft.com/office/drawing/2014/main" id="{8191117A-1E2E-F44A-9D94-897E08DBC0F5}"/>
              </a:ext>
            </a:extLst>
          </p:cNvPr>
          <p:cNvSpPr>
            <a:spLocks noGrp="1"/>
          </p:cNvSpPr>
          <p:nvPr>
            <p:ph type="body" sz="quarter" idx="13"/>
          </p:nvPr>
        </p:nvSpPr>
        <p:spPr/>
        <p:txBody>
          <a:bodyPr/>
          <a:lstStyle/>
          <a:p>
            <a:endParaRPr lang="en-US" dirty="0"/>
          </a:p>
        </p:txBody>
      </p:sp>
      <p:sp>
        <p:nvSpPr>
          <p:cNvPr id="11" name="Content Placeholder 10">
            <a:extLst>
              <a:ext uri="{FF2B5EF4-FFF2-40B4-BE49-F238E27FC236}">
                <a16:creationId xmlns="" xmlns:a16="http://schemas.microsoft.com/office/drawing/2014/main" id="{CA35D4E5-3A5D-BE4A-A792-7CC069181ACA}"/>
              </a:ext>
            </a:extLst>
          </p:cNvPr>
          <p:cNvSpPr>
            <a:spLocks noGrp="1"/>
          </p:cNvSpPr>
          <p:nvPr>
            <p:ph sz="quarter" idx="15"/>
          </p:nvPr>
        </p:nvSpPr>
        <p:spPr/>
        <p:txBody>
          <a:bodyPr/>
          <a:lstStyle/>
          <a:p>
            <a:r>
              <a:rPr lang="en-US" dirty="0" smtClean="0"/>
              <a:t>We gathered feedback from hundreds of Veterans about our plans for a new </a:t>
            </a:r>
            <a:r>
              <a:rPr lang="en-US" dirty="0" err="1" smtClean="0"/>
              <a:t>va.gov</a:t>
            </a:r>
            <a:r>
              <a:rPr lang="en-US" dirty="0" smtClean="0"/>
              <a:t> experience.</a:t>
            </a:r>
            <a:endParaRPr lang="en-US" dirty="0"/>
          </a:p>
        </p:txBody>
      </p:sp>
      <p:sp>
        <p:nvSpPr>
          <p:cNvPr id="4" name="Slide Number Placeholder 3"/>
          <p:cNvSpPr>
            <a:spLocks noGrp="1"/>
          </p:cNvSpPr>
          <p:nvPr>
            <p:ph type="sldNum" sz="quarter" idx="12"/>
          </p:nvPr>
        </p:nvSpPr>
        <p:spPr/>
        <p:txBody>
          <a:bodyPr/>
          <a:lstStyle/>
          <a:p>
            <a:fld id="{C9F7588F-6348-F24B-A92C-146CC9ED7FC5}" type="slidenum">
              <a:rPr lang="en-US" smtClean="0"/>
              <a:pPr/>
              <a:t>2</a:t>
            </a:fld>
            <a:endParaRPr lang="en-US" dirty="0"/>
          </a:p>
        </p:txBody>
      </p:sp>
    </p:spTree>
    <p:extLst>
      <p:ext uri="{BB962C8B-B14F-4D97-AF65-F5344CB8AC3E}">
        <p14:creationId xmlns:p14="http://schemas.microsoft.com/office/powerpoint/2010/main" val="5087229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F21807-043A-1048-96AC-F122E0C53F98}"/>
              </a:ext>
            </a:extLst>
          </p:cNvPr>
          <p:cNvSpPr>
            <a:spLocks noGrp="1"/>
          </p:cNvSpPr>
          <p:nvPr>
            <p:ph type="title"/>
          </p:nvPr>
        </p:nvSpPr>
        <p:spPr/>
        <p:txBody>
          <a:bodyPr/>
          <a:lstStyle/>
          <a:p>
            <a:r>
              <a:rPr lang="en-US" dirty="0"/>
              <a:t>Study 3b – Homepage Wireframes v2</a:t>
            </a:r>
          </a:p>
        </p:txBody>
      </p:sp>
      <p:sp>
        <p:nvSpPr>
          <p:cNvPr id="3" name="Text Placeholder 2">
            <a:extLst>
              <a:ext uri="{FF2B5EF4-FFF2-40B4-BE49-F238E27FC236}">
                <a16:creationId xmlns="" xmlns:a16="http://schemas.microsoft.com/office/drawing/2014/main" id="{29EC5FB4-F4AC-3E49-A11A-B6C85C20B332}"/>
              </a:ext>
            </a:extLst>
          </p:cNvPr>
          <p:cNvSpPr>
            <a:spLocks noGrp="1"/>
          </p:cNvSpPr>
          <p:nvPr>
            <p:ph type="body" idx="1"/>
          </p:nvPr>
        </p:nvSpPr>
        <p:spPr/>
        <p:txBody>
          <a:bodyPr/>
          <a:lstStyle/>
          <a:p>
            <a:endParaRPr lang="en-US" dirty="0"/>
          </a:p>
        </p:txBody>
      </p:sp>
      <p:sp>
        <p:nvSpPr>
          <p:cNvPr id="9" name="Footer Placeholder 8">
            <a:extLst>
              <a:ext uri="{FF2B5EF4-FFF2-40B4-BE49-F238E27FC236}">
                <a16:creationId xmlns="" xmlns:a16="http://schemas.microsoft.com/office/drawing/2014/main" id="{79AA589C-77AF-7544-860A-3BD190F9EED2}"/>
              </a:ext>
            </a:extLst>
          </p:cNvPr>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F7588F-6348-F24B-A92C-146CC9ED7FC5}" type="slidenum">
              <a:rPr lang="en-US" smtClean="0"/>
              <a:pPr/>
              <a:t>20</a:t>
            </a:fld>
            <a:endParaRPr lang="en-US"/>
          </a:p>
        </p:txBody>
      </p:sp>
    </p:spTree>
    <p:extLst>
      <p:ext uri="{BB962C8B-B14F-4D97-AF65-F5344CB8AC3E}">
        <p14:creationId xmlns:p14="http://schemas.microsoft.com/office/powerpoint/2010/main" val="18853302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AF185F-3482-F14B-8A7A-BC35CB02C51A}"/>
              </a:ext>
            </a:extLst>
          </p:cNvPr>
          <p:cNvSpPr>
            <a:spLocks noGrp="1"/>
          </p:cNvSpPr>
          <p:nvPr>
            <p:ph type="title"/>
          </p:nvPr>
        </p:nvSpPr>
        <p:spPr/>
        <p:txBody>
          <a:bodyPr>
            <a:normAutofit fontScale="90000"/>
          </a:bodyPr>
          <a:lstStyle/>
          <a:p>
            <a:r>
              <a:rPr lang="en-US" dirty="0" smtClean="0"/>
              <a:t>Our goal was to learn more about what works best in each design</a:t>
            </a:r>
            <a:endParaRPr lang="en-US" dirty="0"/>
          </a:p>
        </p:txBody>
      </p:sp>
      <p:sp>
        <p:nvSpPr>
          <p:cNvPr id="3" name="Content Placeholder 2">
            <a:extLst>
              <a:ext uri="{FF2B5EF4-FFF2-40B4-BE49-F238E27FC236}">
                <a16:creationId xmlns="" xmlns:a16="http://schemas.microsoft.com/office/drawing/2014/main" id="{C89A7D2E-8E11-B443-BB37-F036A5F725AE}"/>
              </a:ext>
            </a:extLst>
          </p:cNvPr>
          <p:cNvSpPr>
            <a:spLocks noGrp="1"/>
          </p:cNvSpPr>
          <p:nvPr>
            <p:ph idx="1"/>
          </p:nvPr>
        </p:nvSpPr>
        <p:spPr>
          <a:xfrm>
            <a:off x="457200" y="1657349"/>
            <a:ext cx="8153400" cy="2971801"/>
          </a:xfrm>
        </p:spPr>
        <p:txBody>
          <a:bodyPr>
            <a:normAutofit/>
          </a:bodyPr>
          <a:lstStyle/>
          <a:p>
            <a:r>
              <a:rPr lang="en-US" b="1" dirty="0" smtClean="0"/>
              <a:t>Visited Ft Belvoir CBOC (part of DC MC)</a:t>
            </a:r>
          </a:p>
          <a:p>
            <a:r>
              <a:rPr lang="en-US" b="1" dirty="0" smtClean="0"/>
              <a:t>Spoke with </a:t>
            </a:r>
            <a:r>
              <a:rPr lang="en-US" b="1" dirty="0"/>
              <a:t>9</a:t>
            </a:r>
            <a:r>
              <a:rPr lang="en-US" b="1" dirty="0" smtClean="0"/>
              <a:t> men Veterans of varying ages and races </a:t>
            </a:r>
          </a:p>
          <a:p>
            <a:r>
              <a:rPr lang="en-US" b="1" dirty="0" smtClean="0"/>
              <a:t>Showed them two revised homepage designs (paper wireframes)</a:t>
            </a:r>
          </a:p>
          <a:p>
            <a:r>
              <a:rPr lang="en-US" b="1" dirty="0" smtClean="0"/>
              <a:t>Asked structured questions to gather feedback (similar questions to study 3a)</a:t>
            </a:r>
          </a:p>
        </p:txBody>
      </p:sp>
      <p:sp>
        <p:nvSpPr>
          <p:cNvPr id="24" name="Footer Placeholder 23">
            <a:extLst>
              <a:ext uri="{FF2B5EF4-FFF2-40B4-BE49-F238E27FC236}">
                <a16:creationId xmlns=""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 xmlns:a16="http://schemas.microsoft.com/office/drawing/2014/main" id="{35345C14-18F3-434D-8534-14C4DD74E005}"/>
              </a:ext>
            </a:extLst>
          </p:cNvPr>
          <p:cNvSpPr>
            <a:spLocks noGrp="1"/>
          </p:cNvSpPr>
          <p:nvPr>
            <p:ph type="body" sz="quarter" idx="13"/>
          </p:nvPr>
        </p:nvSpPr>
        <p:spPr/>
        <p:txBody>
          <a:bodyPr/>
          <a:lstStyle/>
          <a:p>
            <a:r>
              <a:rPr lang="en-US" dirty="0" smtClean="0"/>
              <a:t>Research </a:t>
            </a:r>
            <a:r>
              <a:rPr lang="en-US" dirty="0"/>
              <a:t>Study 3b – Homepage Wireframes v2</a:t>
            </a:r>
          </a:p>
        </p:txBody>
      </p:sp>
      <p:sp>
        <p:nvSpPr>
          <p:cNvPr id="5" name="Slide Number Placeholder 4"/>
          <p:cNvSpPr>
            <a:spLocks noGrp="1"/>
          </p:cNvSpPr>
          <p:nvPr>
            <p:ph type="sldNum" sz="quarter" idx="12"/>
          </p:nvPr>
        </p:nvSpPr>
        <p:spPr/>
        <p:txBody>
          <a:bodyPr/>
          <a:lstStyle/>
          <a:p>
            <a:fld id="{C9F7588F-6348-F24B-A92C-146CC9ED7FC5}" type="slidenum">
              <a:rPr lang="en-US" smtClean="0"/>
              <a:t>21</a:t>
            </a:fld>
            <a:endParaRPr lang="en-US"/>
          </a:p>
        </p:txBody>
      </p:sp>
    </p:spTree>
    <p:extLst>
      <p:ext uri="{BB962C8B-B14F-4D97-AF65-F5344CB8AC3E}">
        <p14:creationId xmlns:p14="http://schemas.microsoft.com/office/powerpoint/2010/main" val="14760359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AF185F-3482-F14B-8A7A-BC35CB02C51A}"/>
              </a:ext>
            </a:extLst>
          </p:cNvPr>
          <p:cNvSpPr>
            <a:spLocks noGrp="1"/>
          </p:cNvSpPr>
          <p:nvPr>
            <p:ph type="title"/>
          </p:nvPr>
        </p:nvSpPr>
        <p:spPr/>
        <p:txBody>
          <a:bodyPr>
            <a:normAutofit/>
          </a:bodyPr>
          <a:lstStyle/>
          <a:p>
            <a:r>
              <a:rPr lang="en-US" dirty="0" smtClean="0"/>
              <a:t>Top Tasks Homepage v2</a:t>
            </a:r>
            <a:endParaRPr lang="en-US" dirty="0"/>
          </a:p>
        </p:txBody>
      </p:sp>
      <p:sp>
        <p:nvSpPr>
          <p:cNvPr id="24" name="Footer Placeholder 23">
            <a:extLst>
              <a:ext uri="{FF2B5EF4-FFF2-40B4-BE49-F238E27FC236}">
                <a16:creationId xmlns=""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22</a:t>
            </a:fld>
            <a:endParaRPr lang="en-US"/>
          </a:p>
        </p:txBody>
      </p:sp>
      <p:pic>
        <p:nvPicPr>
          <p:cNvPr id="4" name="Content Placeholder 3"/>
          <p:cNvPicPr>
            <a:picLocks noGrp="1" noChangeAspect="1"/>
          </p:cNvPicPr>
          <p:nvPr>
            <p:ph sz="quarter" idx="14"/>
          </p:nvPr>
        </p:nvPicPr>
        <p:blipFill rotWithShape="1">
          <a:blip r:embed="rId2" cstate="print">
            <a:extLst>
              <a:ext uri="{28A0092B-C50C-407E-A947-70E740481C1C}">
                <a14:useLocalDpi xmlns:a14="http://schemas.microsoft.com/office/drawing/2010/main" val="0"/>
              </a:ext>
            </a:extLst>
          </a:blip>
          <a:srcRect t="6641" b="39193"/>
          <a:stretch/>
        </p:blipFill>
        <p:spPr>
          <a:xfrm>
            <a:off x="1146090" y="1282066"/>
            <a:ext cx="3135605" cy="3108960"/>
          </a:xfrm>
        </p:spPr>
      </p:pic>
      <p:sp>
        <p:nvSpPr>
          <p:cNvPr id="7" name="Text Placeholder 6">
            <a:extLst>
              <a:ext uri="{FF2B5EF4-FFF2-40B4-BE49-F238E27FC236}">
                <a16:creationId xmlns="" xmlns:a16="http://schemas.microsoft.com/office/drawing/2014/main" id="{35345C14-18F3-434D-8534-14C4DD74E005}"/>
              </a:ext>
            </a:extLst>
          </p:cNvPr>
          <p:cNvSpPr>
            <a:spLocks noGrp="1"/>
          </p:cNvSpPr>
          <p:nvPr>
            <p:ph type="body" sz="quarter" idx="13"/>
          </p:nvPr>
        </p:nvSpPr>
        <p:spPr/>
        <p:txBody>
          <a:bodyPr/>
          <a:lstStyle/>
          <a:p>
            <a:r>
              <a:rPr lang="en-US" dirty="0"/>
              <a:t>Research Study 3b – Homepage Wireframes v2</a:t>
            </a:r>
          </a:p>
        </p:txBody>
      </p:sp>
      <p:sp>
        <p:nvSpPr>
          <p:cNvPr id="11" name="Content Placeholder 2">
            <a:extLst>
              <a:ext uri="{FF2B5EF4-FFF2-40B4-BE49-F238E27FC236}">
                <a16:creationId xmlns="" xmlns:a16="http://schemas.microsoft.com/office/drawing/2014/main" id="{C89A7D2E-8E11-B443-BB37-F036A5F725AE}"/>
              </a:ext>
            </a:extLst>
          </p:cNvPr>
          <p:cNvSpPr txBox="1">
            <a:spLocks/>
          </p:cNvSpPr>
          <p:nvPr/>
        </p:nvSpPr>
        <p:spPr>
          <a:xfrm>
            <a:off x="4970584" y="1152526"/>
            <a:ext cx="4159128" cy="3238500"/>
          </a:xfrm>
          <a:prstGeom prst="rect">
            <a:avLst/>
          </a:prstGeom>
        </p:spPr>
        <p:txBody>
          <a:bodyPr vert="horz" lIns="91440" tIns="45720" rIns="91440" bIns="45720" rtlCol="0">
            <a:normAutofit fontScale="92500" lnSpcReduction="10000"/>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r>
              <a:rPr lang="en-US" b="1" dirty="0" smtClean="0"/>
              <a:t>Zone 1 focused on the top tasks organized under manage health, track benefits, get records, apply for benefits</a:t>
            </a:r>
          </a:p>
          <a:p>
            <a:r>
              <a:rPr lang="en-US" b="1" dirty="0" smtClean="0"/>
              <a:t>Zone 2 had the location, crisis line, and sign-in</a:t>
            </a:r>
          </a:p>
          <a:p>
            <a:r>
              <a:rPr lang="en-US" b="1" dirty="0" smtClean="0"/>
              <a:t>Zone 3 listed each benefit category with a simple description and CTA</a:t>
            </a:r>
          </a:p>
        </p:txBody>
      </p:sp>
    </p:spTree>
    <p:extLst>
      <p:ext uri="{BB962C8B-B14F-4D97-AF65-F5344CB8AC3E}">
        <p14:creationId xmlns:p14="http://schemas.microsoft.com/office/powerpoint/2010/main" val="18044390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AF185F-3482-F14B-8A7A-BC35CB02C51A}"/>
              </a:ext>
            </a:extLst>
          </p:cNvPr>
          <p:cNvSpPr>
            <a:spLocks noGrp="1"/>
          </p:cNvSpPr>
          <p:nvPr>
            <p:ph type="title"/>
          </p:nvPr>
        </p:nvSpPr>
        <p:spPr>
          <a:xfrm>
            <a:off x="457200" y="514350"/>
            <a:ext cx="5867400" cy="647701"/>
          </a:xfrm>
        </p:spPr>
        <p:txBody>
          <a:bodyPr>
            <a:normAutofit/>
          </a:bodyPr>
          <a:lstStyle/>
          <a:p>
            <a:r>
              <a:rPr lang="en-US" dirty="0" smtClean="0"/>
              <a:t>Benefit Category Homepage v2</a:t>
            </a:r>
            <a:endParaRPr lang="en-US" dirty="0"/>
          </a:p>
        </p:txBody>
      </p:sp>
      <p:sp>
        <p:nvSpPr>
          <p:cNvPr id="24" name="Footer Placeholder 23">
            <a:extLst>
              <a:ext uri="{FF2B5EF4-FFF2-40B4-BE49-F238E27FC236}">
                <a16:creationId xmlns=""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23</a:t>
            </a:fld>
            <a:endParaRPr lang="en-US"/>
          </a:p>
        </p:txBody>
      </p:sp>
      <p:pic>
        <p:nvPicPr>
          <p:cNvPr id="4" name="Content Placeholder 3"/>
          <p:cNvPicPr>
            <a:picLocks noGrp="1" noChangeAspect="1"/>
          </p:cNvPicPr>
          <p:nvPr>
            <p:ph sz="quarter" idx="14"/>
          </p:nvPr>
        </p:nvPicPr>
        <p:blipFill rotWithShape="1">
          <a:blip r:embed="rId2" cstate="print">
            <a:extLst>
              <a:ext uri="{28A0092B-C50C-407E-A947-70E740481C1C}">
                <a14:useLocalDpi xmlns:a14="http://schemas.microsoft.com/office/drawing/2010/main" val="0"/>
              </a:ext>
            </a:extLst>
          </a:blip>
          <a:srcRect t="4830" b="35417"/>
          <a:stretch/>
        </p:blipFill>
        <p:spPr>
          <a:xfrm>
            <a:off x="1295400" y="1200149"/>
            <a:ext cx="2713461" cy="3436621"/>
          </a:xfrm>
        </p:spPr>
      </p:pic>
      <p:sp>
        <p:nvSpPr>
          <p:cNvPr id="7" name="Text Placeholder 6">
            <a:extLst>
              <a:ext uri="{FF2B5EF4-FFF2-40B4-BE49-F238E27FC236}">
                <a16:creationId xmlns="" xmlns:a16="http://schemas.microsoft.com/office/drawing/2014/main" id="{35345C14-18F3-434D-8534-14C4DD74E005}"/>
              </a:ext>
            </a:extLst>
          </p:cNvPr>
          <p:cNvSpPr>
            <a:spLocks noGrp="1"/>
          </p:cNvSpPr>
          <p:nvPr>
            <p:ph type="body" sz="quarter" idx="13"/>
          </p:nvPr>
        </p:nvSpPr>
        <p:spPr/>
        <p:txBody>
          <a:bodyPr/>
          <a:lstStyle/>
          <a:p>
            <a:r>
              <a:rPr lang="en-US" dirty="0"/>
              <a:t>Research Study 3b – Homepage Wireframes v2</a:t>
            </a:r>
          </a:p>
        </p:txBody>
      </p:sp>
      <p:sp>
        <p:nvSpPr>
          <p:cNvPr id="11" name="Content Placeholder 2">
            <a:extLst>
              <a:ext uri="{FF2B5EF4-FFF2-40B4-BE49-F238E27FC236}">
                <a16:creationId xmlns="" xmlns:a16="http://schemas.microsoft.com/office/drawing/2014/main" id="{C89A7D2E-8E11-B443-BB37-F036A5F725AE}"/>
              </a:ext>
            </a:extLst>
          </p:cNvPr>
          <p:cNvSpPr txBox="1">
            <a:spLocks/>
          </p:cNvSpPr>
          <p:nvPr/>
        </p:nvSpPr>
        <p:spPr>
          <a:xfrm>
            <a:off x="4970584" y="1152526"/>
            <a:ext cx="4159128" cy="3238500"/>
          </a:xfrm>
          <a:prstGeom prst="rect">
            <a:avLst/>
          </a:prstGeom>
        </p:spPr>
        <p:txBody>
          <a:bodyPr vert="horz" lIns="91440" tIns="45720" rIns="91440" bIns="4572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r>
              <a:rPr lang="en-US" b="1" dirty="0" smtClean="0"/>
              <a:t>Zone</a:t>
            </a:r>
            <a:r>
              <a:rPr lang="en-US" b="1" dirty="0"/>
              <a:t> </a:t>
            </a:r>
            <a:r>
              <a:rPr lang="en-US" b="1" dirty="0" smtClean="0"/>
              <a:t>1 </a:t>
            </a:r>
            <a:r>
              <a:rPr lang="en-US" b="1" dirty="0"/>
              <a:t>had the location, crisis line, and sign-in</a:t>
            </a:r>
          </a:p>
          <a:p>
            <a:r>
              <a:rPr lang="en-US" b="1" dirty="0" smtClean="0"/>
              <a:t>Zone </a:t>
            </a:r>
            <a:r>
              <a:rPr lang="en-US" b="1" dirty="0"/>
              <a:t>2</a:t>
            </a:r>
            <a:r>
              <a:rPr lang="en-US" b="1" dirty="0" smtClean="0"/>
              <a:t> listed the top 4 benefit categories with top tasks</a:t>
            </a:r>
          </a:p>
          <a:p>
            <a:r>
              <a:rPr lang="en-US" b="1" dirty="0" smtClean="0"/>
              <a:t>Zone 3 showed the remaining benefits with lists of top tasks for each</a:t>
            </a:r>
          </a:p>
        </p:txBody>
      </p:sp>
    </p:spTree>
    <p:extLst>
      <p:ext uri="{BB962C8B-B14F-4D97-AF65-F5344CB8AC3E}">
        <p14:creationId xmlns:p14="http://schemas.microsoft.com/office/powerpoint/2010/main" val="4433697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Veterans </a:t>
            </a:r>
            <a:r>
              <a:rPr lang="en-US" dirty="0" smtClean="0"/>
              <a:t>prefer </a:t>
            </a:r>
            <a:r>
              <a:rPr lang="en-US" dirty="0"/>
              <a:t>the benefit category </a:t>
            </a:r>
            <a:r>
              <a:rPr lang="en-US" dirty="0" smtClean="0"/>
              <a:t>design with some modifications</a:t>
            </a:r>
            <a:endParaRPr lang="en-US" dirty="0"/>
          </a:p>
        </p:txBody>
      </p:sp>
      <p:sp>
        <p:nvSpPr>
          <p:cNvPr id="3" name="Content Placeholder 2"/>
          <p:cNvSpPr>
            <a:spLocks noGrp="1"/>
          </p:cNvSpPr>
          <p:nvPr>
            <p:ph idx="1"/>
          </p:nvPr>
        </p:nvSpPr>
        <p:spPr>
          <a:xfrm>
            <a:off x="457200" y="1410889"/>
            <a:ext cx="7543800" cy="3218261"/>
          </a:xfrm>
        </p:spPr>
        <p:txBody>
          <a:bodyPr>
            <a:normAutofit fontScale="85000" lnSpcReduction="10000"/>
          </a:bodyPr>
          <a:lstStyle/>
          <a:p>
            <a:r>
              <a:rPr lang="en-US" b="1" dirty="0" smtClean="0"/>
              <a:t>The </a:t>
            </a:r>
            <a:r>
              <a:rPr lang="en-US" b="1" dirty="0"/>
              <a:t>default mental model for Veterans is benefit category </a:t>
            </a:r>
            <a:r>
              <a:rPr lang="en-US" b="1" dirty="0" smtClean="0"/>
              <a:t>first </a:t>
            </a:r>
            <a:r>
              <a:rPr lang="en-US" b="1" dirty="0"/>
              <a:t>then </a:t>
            </a:r>
            <a:r>
              <a:rPr lang="en-US" b="1" dirty="0" smtClean="0"/>
              <a:t>task</a:t>
            </a:r>
          </a:p>
          <a:p>
            <a:r>
              <a:rPr lang="en-US" b="1" dirty="0" smtClean="0"/>
              <a:t>Veterans </a:t>
            </a:r>
            <a:r>
              <a:rPr lang="en-US" b="1" dirty="0"/>
              <a:t>had difficulty finding </a:t>
            </a:r>
            <a:r>
              <a:rPr lang="en-US" b="1" dirty="0" smtClean="0"/>
              <a:t>information using the headings in the top </a:t>
            </a:r>
            <a:r>
              <a:rPr lang="en-US" b="1" dirty="0"/>
              <a:t>tasks </a:t>
            </a:r>
            <a:r>
              <a:rPr lang="en-US" b="1" dirty="0" smtClean="0"/>
              <a:t>design</a:t>
            </a:r>
          </a:p>
          <a:p>
            <a:r>
              <a:rPr lang="en-US" b="1" dirty="0" smtClean="0"/>
              <a:t>CTA buttons in </a:t>
            </a:r>
            <a:r>
              <a:rPr lang="en-US" b="1" dirty="0"/>
              <a:t>the top task </a:t>
            </a:r>
            <a:r>
              <a:rPr lang="en-US" b="1" dirty="0" smtClean="0"/>
              <a:t>design</a:t>
            </a:r>
            <a:r>
              <a:rPr lang="en-US" b="1" dirty="0"/>
              <a:t> (color and placement)</a:t>
            </a:r>
            <a:r>
              <a:rPr lang="en-US" b="1" dirty="0" smtClean="0"/>
              <a:t> worked </a:t>
            </a:r>
            <a:r>
              <a:rPr lang="en-US" b="1" dirty="0"/>
              <a:t>best</a:t>
            </a:r>
          </a:p>
          <a:p>
            <a:r>
              <a:rPr lang="en-US" b="1" dirty="0"/>
              <a:t>The layout of the top benefit categories worked </a:t>
            </a:r>
            <a:r>
              <a:rPr lang="en-US" b="1" dirty="0" smtClean="0"/>
              <a:t>well</a:t>
            </a:r>
            <a:endParaRPr lang="en-US" b="1" dirty="0"/>
          </a:p>
          <a:p>
            <a:r>
              <a:rPr lang="en-US" b="1" dirty="0" smtClean="0"/>
              <a:t>Both designs </a:t>
            </a:r>
            <a:r>
              <a:rPr lang="en-US" b="1" dirty="0"/>
              <a:t>are boring and need more color</a:t>
            </a:r>
          </a:p>
          <a:p>
            <a:r>
              <a:rPr lang="en-US" b="1" dirty="0"/>
              <a:t>Veterans want the page to be simple and not cluttered</a:t>
            </a:r>
          </a:p>
          <a:p>
            <a:r>
              <a:rPr lang="en-US" b="1" dirty="0" smtClean="0"/>
              <a:t>Veterans </a:t>
            </a:r>
            <a:r>
              <a:rPr lang="en-US" b="1" dirty="0"/>
              <a:t>want large, </a:t>
            </a:r>
            <a:r>
              <a:rPr lang="en-US" b="1" dirty="0" smtClean="0"/>
              <a:t>clear, </a:t>
            </a:r>
            <a:r>
              <a:rPr lang="en-US" b="1" dirty="0"/>
              <a:t>text and icons</a:t>
            </a:r>
          </a:p>
          <a:p>
            <a:r>
              <a:rPr lang="en-US" b="1" dirty="0" smtClean="0"/>
              <a:t>One-click </a:t>
            </a:r>
            <a:r>
              <a:rPr lang="en-US" b="1" dirty="0"/>
              <a:t>access and “above the fold” </a:t>
            </a:r>
            <a:r>
              <a:rPr lang="en-US" b="1" dirty="0" smtClean="0"/>
              <a:t>priority are important </a:t>
            </a:r>
            <a:r>
              <a:rPr lang="en-US" b="1" dirty="0"/>
              <a:t>to </a:t>
            </a:r>
            <a:r>
              <a:rPr lang="en-US" b="1" dirty="0" smtClean="0"/>
              <a:t>Veterans</a:t>
            </a:r>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24</a:t>
            </a:fld>
            <a:endParaRPr lang="en-US"/>
          </a:p>
        </p:txBody>
      </p:sp>
      <p:sp>
        <p:nvSpPr>
          <p:cNvPr id="7" name="Text Placeholder 6"/>
          <p:cNvSpPr>
            <a:spLocks noGrp="1"/>
          </p:cNvSpPr>
          <p:nvPr>
            <p:ph type="body" sz="quarter" idx="13"/>
          </p:nvPr>
        </p:nvSpPr>
        <p:spPr/>
        <p:txBody>
          <a:bodyPr/>
          <a:lstStyle/>
          <a:p>
            <a:r>
              <a:rPr lang="en-US" dirty="0"/>
              <a:t>Research Study 3b – Homepage Wireframes v2</a:t>
            </a:r>
          </a:p>
        </p:txBody>
      </p:sp>
    </p:spTree>
    <p:extLst>
      <p:ext uri="{BB962C8B-B14F-4D97-AF65-F5344CB8AC3E}">
        <p14:creationId xmlns:p14="http://schemas.microsoft.com/office/powerpoint/2010/main" val="20946000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25</a:t>
            </a:fld>
            <a:endParaRPr lang="en-US"/>
          </a:p>
        </p:txBody>
      </p:sp>
      <p:sp>
        <p:nvSpPr>
          <p:cNvPr id="7" name="Text Placeholder 6"/>
          <p:cNvSpPr>
            <a:spLocks noGrp="1"/>
          </p:cNvSpPr>
          <p:nvPr>
            <p:ph type="body" sz="quarter" idx="13"/>
          </p:nvPr>
        </p:nvSpPr>
        <p:spPr/>
        <p:txBody>
          <a:bodyPr/>
          <a:lstStyle/>
          <a:p>
            <a:r>
              <a:rPr lang="en-US" dirty="0"/>
              <a:t>Research Study 3b – Homepage Wireframes v2</a:t>
            </a:r>
          </a:p>
        </p:txBody>
      </p:sp>
      <p:sp>
        <p:nvSpPr>
          <p:cNvPr id="11" name="Title 10"/>
          <p:cNvSpPr>
            <a:spLocks noGrp="1"/>
          </p:cNvSpPr>
          <p:nvPr>
            <p:ph type="title"/>
          </p:nvPr>
        </p:nvSpPr>
        <p:spPr/>
        <p:txBody>
          <a:bodyPr>
            <a:normAutofit/>
          </a:bodyPr>
          <a:lstStyle/>
          <a:p>
            <a:r>
              <a:rPr lang="en-US" dirty="0" smtClean="0"/>
              <a:t>What Now?</a:t>
            </a:r>
            <a:endParaRPr lang="en-US" dirty="0"/>
          </a:p>
        </p:txBody>
      </p:sp>
      <p:sp>
        <p:nvSpPr>
          <p:cNvPr id="13" name="Content Placeholder 2">
            <a:extLst>
              <a:ext uri="{FF2B5EF4-FFF2-40B4-BE49-F238E27FC236}">
                <a16:creationId xmlns="" xmlns:a16="http://schemas.microsoft.com/office/drawing/2014/main" id="{96E6BE9B-2787-CD40-991E-C4A9E237A37B}"/>
              </a:ext>
            </a:extLst>
          </p:cNvPr>
          <p:cNvSpPr>
            <a:spLocks noGrp="1"/>
          </p:cNvSpPr>
          <p:nvPr>
            <p:ph idx="1"/>
          </p:nvPr>
        </p:nvSpPr>
        <p:spPr>
          <a:xfrm>
            <a:off x="457200" y="1276350"/>
            <a:ext cx="7543800" cy="3490913"/>
          </a:xfrm>
        </p:spPr>
        <p:txBody>
          <a:bodyPr>
            <a:normAutofit/>
          </a:bodyPr>
          <a:lstStyle/>
          <a:p>
            <a:pPr marL="0" indent="0" algn="ctr">
              <a:buNone/>
            </a:pPr>
            <a:r>
              <a:rPr lang="en-US" sz="2800" dirty="0" smtClean="0"/>
              <a:t>The benefit category is the default mental model for organizing information, but top tasks are why users come to </a:t>
            </a:r>
            <a:r>
              <a:rPr lang="en-US" sz="2800" dirty="0" err="1" smtClean="0"/>
              <a:t>va.gov</a:t>
            </a:r>
            <a:r>
              <a:rPr lang="en-US" sz="2800" dirty="0" smtClean="0"/>
              <a:t>.</a:t>
            </a:r>
          </a:p>
          <a:p>
            <a:pPr marL="0" indent="0" algn="ctr">
              <a:buNone/>
            </a:pPr>
            <a:r>
              <a:rPr lang="en-US" sz="2800" dirty="0" smtClean="0"/>
              <a:t>Our next design will combine the best of both concepts.</a:t>
            </a:r>
            <a:endParaRPr lang="en-US" sz="2800" dirty="0"/>
          </a:p>
        </p:txBody>
      </p:sp>
    </p:spTree>
    <p:extLst>
      <p:ext uri="{BB962C8B-B14F-4D97-AF65-F5344CB8AC3E}">
        <p14:creationId xmlns:p14="http://schemas.microsoft.com/office/powerpoint/2010/main" val="959410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F21807-043A-1048-96AC-F122E0C53F98}"/>
              </a:ext>
            </a:extLst>
          </p:cNvPr>
          <p:cNvSpPr>
            <a:spLocks noGrp="1"/>
          </p:cNvSpPr>
          <p:nvPr>
            <p:ph type="title"/>
          </p:nvPr>
        </p:nvSpPr>
        <p:spPr/>
        <p:txBody>
          <a:bodyPr/>
          <a:lstStyle/>
          <a:p>
            <a:r>
              <a:rPr lang="en-US" dirty="0"/>
              <a:t>Study </a:t>
            </a:r>
            <a:r>
              <a:rPr lang="en-US" dirty="0" smtClean="0"/>
              <a:t>4 </a:t>
            </a:r>
            <a:r>
              <a:rPr lang="en-US" dirty="0"/>
              <a:t>– </a:t>
            </a:r>
            <a:r>
              <a:rPr lang="en-US" dirty="0" smtClean="0"/>
              <a:t>Navigation Tree Test </a:t>
            </a:r>
            <a:r>
              <a:rPr lang="en-US" dirty="0" smtClean="0"/>
              <a:t>v1</a:t>
            </a:r>
            <a:endParaRPr lang="en-US" dirty="0"/>
          </a:p>
        </p:txBody>
      </p:sp>
      <p:sp>
        <p:nvSpPr>
          <p:cNvPr id="3" name="Text Placeholder 2">
            <a:extLst>
              <a:ext uri="{FF2B5EF4-FFF2-40B4-BE49-F238E27FC236}">
                <a16:creationId xmlns="" xmlns:a16="http://schemas.microsoft.com/office/drawing/2014/main" id="{29EC5FB4-F4AC-3E49-A11A-B6C85C20B332}"/>
              </a:ext>
            </a:extLst>
          </p:cNvPr>
          <p:cNvSpPr>
            <a:spLocks noGrp="1"/>
          </p:cNvSpPr>
          <p:nvPr>
            <p:ph type="body" idx="1"/>
          </p:nvPr>
        </p:nvSpPr>
        <p:spPr/>
        <p:txBody>
          <a:bodyPr/>
          <a:lstStyle/>
          <a:p>
            <a:endParaRPr lang="en-US" dirty="0"/>
          </a:p>
        </p:txBody>
      </p:sp>
      <p:sp>
        <p:nvSpPr>
          <p:cNvPr id="9" name="Footer Placeholder 8">
            <a:extLst>
              <a:ext uri="{FF2B5EF4-FFF2-40B4-BE49-F238E27FC236}">
                <a16:creationId xmlns="" xmlns:a16="http://schemas.microsoft.com/office/drawing/2014/main" id="{79AA589C-77AF-7544-860A-3BD190F9EED2}"/>
              </a:ext>
            </a:extLst>
          </p:cNvPr>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F7588F-6348-F24B-A92C-146CC9ED7FC5}" type="slidenum">
              <a:rPr lang="en-US" smtClean="0"/>
              <a:pPr/>
              <a:t>26</a:t>
            </a:fld>
            <a:endParaRPr lang="en-US"/>
          </a:p>
        </p:txBody>
      </p:sp>
    </p:spTree>
    <p:extLst>
      <p:ext uri="{BB962C8B-B14F-4D97-AF65-F5344CB8AC3E}">
        <p14:creationId xmlns:p14="http://schemas.microsoft.com/office/powerpoint/2010/main" val="15609265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AF185F-3482-F14B-8A7A-BC35CB02C51A}"/>
              </a:ext>
            </a:extLst>
          </p:cNvPr>
          <p:cNvSpPr>
            <a:spLocks noGrp="1"/>
          </p:cNvSpPr>
          <p:nvPr>
            <p:ph type="title"/>
          </p:nvPr>
        </p:nvSpPr>
        <p:spPr/>
        <p:txBody>
          <a:bodyPr>
            <a:normAutofit fontScale="90000"/>
          </a:bodyPr>
          <a:lstStyle/>
          <a:p>
            <a:r>
              <a:rPr lang="en-US" dirty="0" smtClean="0"/>
              <a:t>Our goal was to </a:t>
            </a:r>
            <a:r>
              <a:rPr lang="en-US" dirty="0" smtClean="0"/>
              <a:t>validate the navigation model for VA.gov</a:t>
            </a:r>
            <a:endParaRPr lang="en-US" dirty="0"/>
          </a:p>
        </p:txBody>
      </p:sp>
      <p:sp>
        <p:nvSpPr>
          <p:cNvPr id="3" name="Content Placeholder 2">
            <a:extLst>
              <a:ext uri="{FF2B5EF4-FFF2-40B4-BE49-F238E27FC236}">
                <a16:creationId xmlns="" xmlns:a16="http://schemas.microsoft.com/office/drawing/2014/main" id="{C89A7D2E-8E11-B443-BB37-F036A5F725AE}"/>
              </a:ext>
            </a:extLst>
          </p:cNvPr>
          <p:cNvSpPr>
            <a:spLocks noGrp="1"/>
          </p:cNvSpPr>
          <p:nvPr>
            <p:ph idx="1"/>
          </p:nvPr>
        </p:nvSpPr>
        <p:spPr>
          <a:xfrm>
            <a:off x="457200" y="1657349"/>
            <a:ext cx="8153400" cy="2971801"/>
          </a:xfrm>
        </p:spPr>
        <p:txBody>
          <a:bodyPr>
            <a:normAutofit/>
          </a:bodyPr>
          <a:lstStyle/>
          <a:p>
            <a:r>
              <a:rPr lang="en-US" b="1" dirty="0"/>
              <a:t>Created </a:t>
            </a:r>
            <a:r>
              <a:rPr lang="en-US" b="1" dirty="0" smtClean="0"/>
              <a:t>a tree test in </a:t>
            </a:r>
            <a:r>
              <a:rPr lang="en-US" b="1" dirty="0"/>
              <a:t>Optimal </a:t>
            </a:r>
            <a:r>
              <a:rPr lang="en-US" b="1" dirty="0" smtClean="0"/>
              <a:t>Workshop</a:t>
            </a:r>
          </a:p>
          <a:p>
            <a:pPr lvl="1"/>
            <a:r>
              <a:rPr lang="en-US" b="1" dirty="0" smtClean="0"/>
              <a:t>Users given 10 out of 30 possible tasks</a:t>
            </a:r>
          </a:p>
          <a:p>
            <a:pPr lvl="1"/>
            <a:r>
              <a:rPr lang="en-US" b="1" dirty="0" smtClean="0"/>
              <a:t>Tries to navigate through the menu to find the answer</a:t>
            </a:r>
            <a:endParaRPr lang="en-US" b="1" dirty="0"/>
          </a:p>
          <a:p>
            <a:r>
              <a:rPr lang="en-US" b="1" dirty="0" smtClean="0"/>
              <a:t>Distributed </a:t>
            </a:r>
            <a:r>
              <a:rPr lang="en-US" b="1" dirty="0"/>
              <a:t>to </a:t>
            </a:r>
            <a:r>
              <a:rPr lang="en-US" b="1" dirty="0" smtClean="0"/>
              <a:t>10k </a:t>
            </a:r>
            <a:r>
              <a:rPr lang="en-US" b="1" dirty="0"/>
              <a:t>Veterans via </a:t>
            </a:r>
            <a:r>
              <a:rPr lang="en-US" b="1" dirty="0" err="1"/>
              <a:t>MyHealtheVet</a:t>
            </a:r>
            <a:r>
              <a:rPr lang="en-US" b="1" dirty="0"/>
              <a:t> mailing list</a:t>
            </a:r>
          </a:p>
          <a:p>
            <a:r>
              <a:rPr lang="en-US" b="1" dirty="0"/>
              <a:t>Received </a:t>
            </a:r>
            <a:r>
              <a:rPr lang="en-US" b="1" dirty="0" smtClean="0"/>
              <a:t>715</a:t>
            </a:r>
            <a:r>
              <a:rPr lang="en-US" b="1" dirty="0" smtClean="0">
                <a:solidFill>
                  <a:schemeClr val="tx1"/>
                </a:solidFill>
              </a:rPr>
              <a:t> </a:t>
            </a:r>
            <a:r>
              <a:rPr lang="en-US" b="1" dirty="0"/>
              <a:t>responses </a:t>
            </a:r>
            <a:r>
              <a:rPr lang="en-US" b="1" dirty="0" smtClean="0"/>
              <a:t>(June 18-20)</a:t>
            </a:r>
            <a:endParaRPr lang="en-US" b="1" dirty="0"/>
          </a:p>
          <a:p>
            <a:r>
              <a:rPr lang="en-US" b="1" dirty="0" smtClean="0"/>
              <a:t>97% </a:t>
            </a:r>
            <a:r>
              <a:rPr lang="en-US" b="1" dirty="0"/>
              <a:t>Veterans, </a:t>
            </a:r>
            <a:r>
              <a:rPr lang="en-US" b="1" dirty="0" smtClean="0"/>
              <a:t>limited family members and caregivers</a:t>
            </a:r>
            <a:endParaRPr lang="en-US" b="1" dirty="0" smtClean="0"/>
          </a:p>
        </p:txBody>
      </p:sp>
      <p:sp>
        <p:nvSpPr>
          <p:cNvPr id="24" name="Footer Placeholder 23">
            <a:extLst>
              <a:ext uri="{FF2B5EF4-FFF2-40B4-BE49-F238E27FC236}">
                <a16:creationId xmlns=""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 xmlns:a16="http://schemas.microsoft.com/office/drawing/2014/main" id="{35345C14-18F3-434D-8534-14C4DD74E005}"/>
              </a:ext>
            </a:extLst>
          </p:cNvPr>
          <p:cNvSpPr>
            <a:spLocks noGrp="1"/>
          </p:cNvSpPr>
          <p:nvPr>
            <p:ph type="body" sz="quarter" idx="13"/>
          </p:nvPr>
        </p:nvSpPr>
        <p:spPr/>
        <p:txBody>
          <a:bodyPr/>
          <a:lstStyle/>
          <a:p>
            <a:r>
              <a:rPr lang="en-US" dirty="0"/>
              <a:t>Study 4 – Navigation Tree Test v1</a:t>
            </a:r>
            <a:endParaRPr lang="en-US" dirty="0"/>
          </a:p>
        </p:txBody>
      </p:sp>
      <p:sp>
        <p:nvSpPr>
          <p:cNvPr id="5" name="Slide Number Placeholder 4"/>
          <p:cNvSpPr>
            <a:spLocks noGrp="1"/>
          </p:cNvSpPr>
          <p:nvPr>
            <p:ph type="sldNum" sz="quarter" idx="12"/>
          </p:nvPr>
        </p:nvSpPr>
        <p:spPr/>
        <p:txBody>
          <a:bodyPr/>
          <a:lstStyle/>
          <a:p>
            <a:fld id="{C9F7588F-6348-F24B-A92C-146CC9ED7FC5}" type="slidenum">
              <a:rPr lang="en-US" smtClean="0"/>
              <a:t>27</a:t>
            </a:fld>
            <a:endParaRPr lang="en-US"/>
          </a:p>
        </p:txBody>
      </p:sp>
    </p:spTree>
    <p:extLst>
      <p:ext uri="{BB962C8B-B14F-4D97-AF65-F5344CB8AC3E}">
        <p14:creationId xmlns:p14="http://schemas.microsoft.com/office/powerpoint/2010/main" val="8325293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Veterans generally found the study easy to complete</a:t>
            </a:r>
            <a:endParaRPr lang="en-US" dirty="0"/>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940114"/>
            <a:ext cx="7543800" cy="2025272"/>
          </a:xfrm>
        </p:spPr>
      </p:pic>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28</a:t>
            </a:fld>
            <a:endParaRPr lang="en-US"/>
          </a:p>
        </p:txBody>
      </p:sp>
      <p:sp>
        <p:nvSpPr>
          <p:cNvPr id="6" name="Text Placeholder 5"/>
          <p:cNvSpPr>
            <a:spLocks noGrp="1"/>
          </p:cNvSpPr>
          <p:nvPr>
            <p:ph type="body" sz="quarter" idx="13"/>
          </p:nvPr>
        </p:nvSpPr>
        <p:spPr/>
        <p:txBody>
          <a:bodyPr/>
          <a:lstStyle/>
          <a:p>
            <a:r>
              <a:rPr lang="en-US" dirty="0"/>
              <a:t>Study 4 – Navigation Tree Test v1</a:t>
            </a:r>
          </a:p>
          <a:p>
            <a:endParaRPr lang="en-US" dirty="0"/>
          </a:p>
        </p:txBody>
      </p:sp>
    </p:spTree>
    <p:extLst>
      <p:ext uri="{BB962C8B-B14F-4D97-AF65-F5344CB8AC3E}">
        <p14:creationId xmlns:p14="http://schemas.microsoft.com/office/powerpoint/2010/main" val="6010155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Overall, the results were not great</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40420"/>
            <a:ext cx="7543800" cy="2024658"/>
          </a:xfrm>
        </p:spPr>
      </p:pic>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29</a:t>
            </a:fld>
            <a:endParaRPr lang="en-US"/>
          </a:p>
        </p:txBody>
      </p:sp>
      <p:sp>
        <p:nvSpPr>
          <p:cNvPr id="6" name="Text Placeholder 5"/>
          <p:cNvSpPr>
            <a:spLocks noGrp="1"/>
          </p:cNvSpPr>
          <p:nvPr>
            <p:ph type="body" sz="quarter" idx="13"/>
          </p:nvPr>
        </p:nvSpPr>
        <p:spPr/>
        <p:txBody>
          <a:bodyPr/>
          <a:lstStyle/>
          <a:p>
            <a:r>
              <a:rPr lang="en-US" dirty="0"/>
              <a:t>Study 4 – Navigation Tree Test v1</a:t>
            </a:r>
          </a:p>
          <a:p>
            <a:endParaRPr lang="en-US" dirty="0"/>
          </a:p>
        </p:txBody>
      </p:sp>
    </p:spTree>
    <p:extLst>
      <p:ext uri="{BB962C8B-B14F-4D97-AF65-F5344CB8AC3E}">
        <p14:creationId xmlns:p14="http://schemas.microsoft.com/office/powerpoint/2010/main" val="7473096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F21807-043A-1048-96AC-F122E0C53F98}"/>
              </a:ext>
            </a:extLst>
          </p:cNvPr>
          <p:cNvSpPr>
            <a:spLocks noGrp="1"/>
          </p:cNvSpPr>
          <p:nvPr>
            <p:ph type="title"/>
          </p:nvPr>
        </p:nvSpPr>
        <p:spPr/>
        <p:txBody>
          <a:bodyPr>
            <a:normAutofit fontScale="90000"/>
          </a:bodyPr>
          <a:lstStyle/>
          <a:p>
            <a:r>
              <a:rPr lang="en-US" dirty="0"/>
              <a:t>Study 1 – “Others” Resources Card Sort</a:t>
            </a:r>
          </a:p>
        </p:txBody>
      </p:sp>
      <p:sp>
        <p:nvSpPr>
          <p:cNvPr id="3" name="Text Placeholder 2">
            <a:extLst>
              <a:ext uri="{FF2B5EF4-FFF2-40B4-BE49-F238E27FC236}">
                <a16:creationId xmlns="" xmlns:a16="http://schemas.microsoft.com/office/drawing/2014/main" id="{29EC5FB4-F4AC-3E49-A11A-B6C85C20B332}"/>
              </a:ext>
            </a:extLst>
          </p:cNvPr>
          <p:cNvSpPr>
            <a:spLocks noGrp="1"/>
          </p:cNvSpPr>
          <p:nvPr>
            <p:ph type="body" idx="1"/>
          </p:nvPr>
        </p:nvSpPr>
        <p:spPr/>
        <p:txBody>
          <a:bodyPr/>
          <a:lstStyle/>
          <a:p>
            <a:endParaRPr lang="en-US" dirty="0"/>
          </a:p>
        </p:txBody>
      </p:sp>
      <p:sp>
        <p:nvSpPr>
          <p:cNvPr id="9" name="Footer Placeholder 8">
            <a:extLst>
              <a:ext uri="{FF2B5EF4-FFF2-40B4-BE49-F238E27FC236}">
                <a16:creationId xmlns="" xmlns:a16="http://schemas.microsoft.com/office/drawing/2014/main" id="{79AA589C-77AF-7544-860A-3BD190F9EED2}"/>
              </a:ext>
            </a:extLst>
          </p:cNvPr>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F7588F-6348-F24B-A92C-146CC9ED7FC5}" type="slidenum">
              <a:rPr lang="en-US" smtClean="0"/>
              <a:pPr/>
              <a:t>3</a:t>
            </a:fld>
            <a:endParaRPr lang="en-US"/>
          </a:p>
        </p:txBody>
      </p:sp>
    </p:spTree>
    <p:extLst>
      <p:ext uri="{BB962C8B-B14F-4D97-AF65-F5344CB8AC3E}">
        <p14:creationId xmlns:p14="http://schemas.microsoft.com/office/powerpoint/2010/main" val="21632181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C9F7588F-6348-F24B-A92C-146CC9ED7FC5}" type="slidenum">
              <a:rPr lang="en-US" smtClean="0"/>
              <a:pPr/>
              <a:t>30</a:t>
            </a:fld>
            <a:endParaRPr lang="en-US"/>
          </a:p>
        </p:txBody>
      </p:sp>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457200" y="428276"/>
            <a:ext cx="8229600" cy="4020247"/>
          </a:xfrm>
        </p:spPr>
      </p:pic>
    </p:spTree>
    <p:extLst>
      <p:ext uri="{BB962C8B-B14F-4D97-AF65-F5344CB8AC3E}">
        <p14:creationId xmlns:p14="http://schemas.microsoft.com/office/powerpoint/2010/main" val="11592160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C9F7588F-6348-F24B-A92C-146CC9ED7FC5}" type="slidenum">
              <a:rPr lang="en-US" smtClean="0"/>
              <a:pPr/>
              <a:t>31</a:t>
            </a:fld>
            <a:endParaRPr lang="en-US"/>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055551" y="57150"/>
            <a:ext cx="5032899" cy="5029200"/>
          </a:xfrm>
        </p:spPr>
      </p:pic>
    </p:spTree>
    <p:extLst>
      <p:ext uri="{BB962C8B-B14F-4D97-AF65-F5344CB8AC3E}">
        <p14:creationId xmlns:p14="http://schemas.microsoft.com/office/powerpoint/2010/main" val="17427476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C9F7588F-6348-F24B-A92C-146CC9ED7FC5}" type="slidenum">
              <a:rPr lang="en-US" smtClean="0"/>
              <a:pPr/>
              <a:t>32</a:t>
            </a:fld>
            <a:endParaRPr lang="en-US"/>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055551" y="57150"/>
            <a:ext cx="5032899" cy="5029200"/>
          </a:xfrm>
        </p:spPr>
      </p:pic>
      <p:cxnSp>
        <p:nvCxnSpPr>
          <p:cNvPr id="10" name="Straight Arrow Connector 9"/>
          <p:cNvCxnSpPr/>
          <p:nvPr/>
        </p:nvCxnSpPr>
        <p:spPr>
          <a:xfrm flipH="1">
            <a:off x="4572000" y="1657350"/>
            <a:ext cx="228600" cy="30175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a:xfrm flipH="1">
            <a:off x="4343400" y="1657350"/>
            <a:ext cx="228600" cy="30175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H="1">
            <a:off x="5029200" y="2571750"/>
            <a:ext cx="228600" cy="301752"/>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758807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C9F7588F-6348-F24B-A92C-146CC9ED7FC5}" type="slidenum">
              <a:rPr lang="en-US" smtClean="0"/>
              <a:pPr/>
              <a:t>33</a:t>
            </a:fld>
            <a:endParaRPr lang="en-US"/>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055551" y="57150"/>
            <a:ext cx="5032899" cy="5029200"/>
          </a:xfrm>
        </p:spPr>
      </p:pic>
      <p:cxnSp>
        <p:nvCxnSpPr>
          <p:cNvPr id="6" name="Straight Arrow Connector 5"/>
          <p:cNvCxnSpPr/>
          <p:nvPr/>
        </p:nvCxnSpPr>
        <p:spPr>
          <a:xfrm flipH="1">
            <a:off x="5486400" y="1504950"/>
            <a:ext cx="228600" cy="30175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7" name="Straight Arrow Connector 6"/>
          <p:cNvCxnSpPr/>
          <p:nvPr/>
        </p:nvCxnSpPr>
        <p:spPr>
          <a:xfrm flipH="1">
            <a:off x="4038600" y="3137760"/>
            <a:ext cx="228600" cy="30175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flipH="1">
            <a:off x="3624019" y="1736598"/>
            <a:ext cx="228600" cy="30175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H="1">
            <a:off x="5514109" y="2825526"/>
            <a:ext cx="228600" cy="301752"/>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888681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C9F7588F-6348-F24B-A92C-146CC9ED7FC5}" type="slidenum">
              <a:rPr lang="en-US" smtClean="0"/>
              <a:pPr/>
              <a:t>34</a:t>
            </a:fld>
            <a:endParaRPr lang="en-US"/>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055551" y="57150"/>
            <a:ext cx="5032899" cy="5029200"/>
          </a:xfrm>
        </p:spPr>
      </p:pic>
      <p:cxnSp>
        <p:nvCxnSpPr>
          <p:cNvPr id="6" name="Straight Arrow Connector 5"/>
          <p:cNvCxnSpPr/>
          <p:nvPr/>
        </p:nvCxnSpPr>
        <p:spPr>
          <a:xfrm flipH="1">
            <a:off x="6019800" y="3028950"/>
            <a:ext cx="228600" cy="30175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flipH="1">
            <a:off x="5410200" y="3646857"/>
            <a:ext cx="228600" cy="301752"/>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8662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Veterans struggled to </a:t>
            </a:r>
            <a:r>
              <a:rPr lang="en-US" dirty="0" smtClean="0"/>
              <a:t>navigate the menu to complete top tasks</a:t>
            </a:r>
            <a:endParaRPr lang="en-US" dirty="0"/>
          </a:p>
        </p:txBody>
      </p:sp>
      <p:sp>
        <p:nvSpPr>
          <p:cNvPr id="3" name="Content Placeholder 2"/>
          <p:cNvSpPr>
            <a:spLocks noGrp="1"/>
          </p:cNvSpPr>
          <p:nvPr>
            <p:ph idx="1"/>
          </p:nvPr>
        </p:nvSpPr>
        <p:spPr>
          <a:xfrm>
            <a:off x="457200" y="1410889"/>
            <a:ext cx="7543800" cy="3218261"/>
          </a:xfrm>
        </p:spPr>
        <p:txBody>
          <a:bodyPr>
            <a:normAutofit/>
          </a:bodyPr>
          <a:lstStyle/>
          <a:p>
            <a:r>
              <a:rPr lang="en-US" b="1" dirty="0" smtClean="0"/>
              <a:t>Scores ranged from 2 - 6 (we want 7 and above)</a:t>
            </a:r>
          </a:p>
          <a:p>
            <a:r>
              <a:rPr lang="en-US" b="1" dirty="0" smtClean="0"/>
              <a:t>Directness scores indicate that users were confident in their incorrect answers</a:t>
            </a:r>
          </a:p>
          <a:p>
            <a:r>
              <a:rPr lang="en-US" b="1" dirty="0" smtClean="0"/>
              <a:t>The sheer volume of content and number of levels in the menu contributed to the overall poor performance</a:t>
            </a:r>
          </a:p>
          <a:p>
            <a:r>
              <a:rPr lang="en-US" b="1" dirty="0"/>
              <a:t>Choosing between “Get” and “Manage” benefits continued to distract </a:t>
            </a:r>
            <a:r>
              <a:rPr lang="en-US" b="1" dirty="0" smtClean="0"/>
              <a:t>users</a:t>
            </a:r>
          </a:p>
          <a:p>
            <a:endParaRPr lang="en-US" b="1" dirty="0" smtClean="0"/>
          </a:p>
          <a:p>
            <a:endParaRPr lang="en-US" b="1" dirty="0" smtClean="0"/>
          </a:p>
          <a:p>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35</a:t>
            </a:fld>
            <a:endParaRPr lang="en-US"/>
          </a:p>
        </p:txBody>
      </p:sp>
      <p:sp>
        <p:nvSpPr>
          <p:cNvPr id="7" name="Text Placeholder 6"/>
          <p:cNvSpPr>
            <a:spLocks noGrp="1"/>
          </p:cNvSpPr>
          <p:nvPr>
            <p:ph type="body" sz="quarter" idx="13"/>
          </p:nvPr>
        </p:nvSpPr>
        <p:spPr/>
        <p:txBody>
          <a:bodyPr/>
          <a:lstStyle/>
          <a:p>
            <a:r>
              <a:rPr lang="en-US" dirty="0"/>
              <a:t>Study 4 – Navigation Tree Test v1</a:t>
            </a:r>
            <a:endParaRPr lang="en-US" dirty="0"/>
          </a:p>
        </p:txBody>
      </p:sp>
    </p:spTree>
    <p:extLst>
      <p:ext uri="{BB962C8B-B14F-4D97-AF65-F5344CB8AC3E}">
        <p14:creationId xmlns:p14="http://schemas.microsoft.com/office/powerpoint/2010/main" val="13358024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Top tasks</a:t>
            </a:r>
            <a:endParaRPr lang="en-US" dirty="0"/>
          </a:p>
        </p:txBody>
      </p:sp>
      <p:sp>
        <p:nvSpPr>
          <p:cNvPr id="3" name="Content Placeholder 2"/>
          <p:cNvSpPr>
            <a:spLocks noGrp="1"/>
          </p:cNvSpPr>
          <p:nvPr>
            <p:ph idx="1"/>
          </p:nvPr>
        </p:nvSpPr>
        <p:spPr>
          <a:xfrm>
            <a:off x="457200" y="1144191"/>
            <a:ext cx="7543800" cy="3484960"/>
          </a:xfrm>
        </p:spPr>
        <p:txBody>
          <a:bodyPr>
            <a:normAutofit fontScale="85000" lnSpcReduction="10000"/>
          </a:bodyPr>
          <a:lstStyle/>
          <a:p>
            <a:r>
              <a:rPr lang="en-US" b="1" dirty="0" smtClean="0"/>
              <a:t>Health Care tasks </a:t>
            </a:r>
            <a:r>
              <a:rPr lang="mr-IN" b="1" dirty="0" smtClean="0"/>
              <a:t>–</a:t>
            </a:r>
            <a:r>
              <a:rPr lang="en-US" b="1" dirty="0" smtClean="0"/>
              <a:t> Both “About VA” and “Find a VA Location” were common incorrect paths</a:t>
            </a:r>
          </a:p>
          <a:p>
            <a:pPr lvl="1"/>
            <a:r>
              <a:rPr lang="en-US" b="1" dirty="0" smtClean="0"/>
              <a:t>For health conditions information </a:t>
            </a:r>
            <a:r>
              <a:rPr lang="mr-IN" b="1" dirty="0" smtClean="0"/>
              <a:t>–</a:t>
            </a:r>
            <a:r>
              <a:rPr lang="en-US" b="1" dirty="0" smtClean="0"/>
              <a:t> “About VA” was a common path</a:t>
            </a:r>
          </a:p>
          <a:p>
            <a:pPr lvl="1"/>
            <a:r>
              <a:rPr lang="en-US" b="1" dirty="0" smtClean="0"/>
              <a:t>Health tasks mostly scored 4s, ranged 3-5.</a:t>
            </a:r>
          </a:p>
          <a:p>
            <a:r>
              <a:rPr lang="en-US" b="1" dirty="0" smtClean="0"/>
              <a:t>Disability tasks </a:t>
            </a:r>
            <a:r>
              <a:rPr lang="mr-IN" b="1" dirty="0" smtClean="0"/>
              <a:t>–</a:t>
            </a:r>
            <a:r>
              <a:rPr lang="en-US" b="1" dirty="0" smtClean="0"/>
              <a:t> Users were looking in the Health hub for “Apply” tasks and in the Records hub for “track and manage” tasks</a:t>
            </a:r>
          </a:p>
          <a:p>
            <a:pPr lvl="1"/>
            <a:r>
              <a:rPr lang="en-US" b="1" dirty="0" smtClean="0"/>
              <a:t>Upload Docs and Add/Remove Dependent scored 2s. Others 4-5.</a:t>
            </a:r>
          </a:p>
          <a:p>
            <a:r>
              <a:rPr lang="en-US" b="1" dirty="0" smtClean="0"/>
              <a:t>Education tasks </a:t>
            </a:r>
            <a:r>
              <a:rPr lang="mr-IN" b="1" dirty="0" smtClean="0"/>
              <a:t>–</a:t>
            </a:r>
            <a:r>
              <a:rPr lang="en-US" b="1" dirty="0" smtClean="0"/>
              <a:t> Users frequently chose incorrect “apply” links. Scores ranged 4-5.</a:t>
            </a:r>
          </a:p>
          <a:p>
            <a:endParaRPr lang="en-US" b="1" dirty="0" smtClean="0"/>
          </a:p>
          <a:p>
            <a:endParaRPr lang="en-US" b="1" dirty="0" smtClean="0"/>
          </a:p>
          <a:p>
            <a:endParaRPr lang="en-US" b="1" dirty="0" smtClean="0"/>
          </a:p>
          <a:p>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36</a:t>
            </a:fld>
            <a:endParaRPr lang="en-US"/>
          </a:p>
        </p:txBody>
      </p:sp>
      <p:sp>
        <p:nvSpPr>
          <p:cNvPr id="7" name="Text Placeholder 6"/>
          <p:cNvSpPr>
            <a:spLocks noGrp="1"/>
          </p:cNvSpPr>
          <p:nvPr>
            <p:ph type="body" sz="quarter" idx="13"/>
          </p:nvPr>
        </p:nvSpPr>
        <p:spPr/>
        <p:txBody>
          <a:bodyPr/>
          <a:lstStyle/>
          <a:p>
            <a:r>
              <a:rPr lang="en-US" dirty="0"/>
              <a:t>Study 4 – Navigation Tree Test v1</a:t>
            </a:r>
            <a:endParaRPr lang="en-US" dirty="0"/>
          </a:p>
        </p:txBody>
      </p:sp>
    </p:spTree>
    <p:extLst>
      <p:ext uri="{BB962C8B-B14F-4D97-AF65-F5344CB8AC3E}">
        <p14:creationId xmlns:p14="http://schemas.microsoft.com/office/powerpoint/2010/main" val="10767835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More tasks</a:t>
            </a:r>
            <a:endParaRPr lang="en-US" dirty="0"/>
          </a:p>
        </p:txBody>
      </p:sp>
      <p:sp>
        <p:nvSpPr>
          <p:cNvPr id="3" name="Content Placeholder 2"/>
          <p:cNvSpPr>
            <a:spLocks noGrp="1"/>
          </p:cNvSpPr>
          <p:nvPr>
            <p:ph idx="1"/>
          </p:nvPr>
        </p:nvSpPr>
        <p:spPr>
          <a:xfrm>
            <a:off x="457200" y="1144191"/>
            <a:ext cx="7543800" cy="3484960"/>
          </a:xfrm>
        </p:spPr>
        <p:txBody>
          <a:bodyPr>
            <a:normAutofit fontScale="85000" lnSpcReduction="10000"/>
          </a:bodyPr>
          <a:lstStyle/>
          <a:p>
            <a:r>
              <a:rPr lang="en-US" b="1" dirty="0"/>
              <a:t>Records tasks </a:t>
            </a:r>
            <a:r>
              <a:rPr lang="mr-IN" b="1" dirty="0"/>
              <a:t>–</a:t>
            </a:r>
            <a:r>
              <a:rPr lang="en-US" b="1" dirty="0"/>
              <a:t> “About VA” was a common incorrect path. Scores 3-6</a:t>
            </a:r>
            <a:r>
              <a:rPr lang="en-US" b="1" dirty="0" smtClean="0"/>
              <a:t>.</a:t>
            </a:r>
          </a:p>
          <a:p>
            <a:r>
              <a:rPr lang="en-US" b="1" dirty="0" smtClean="0"/>
              <a:t>Pension tasks </a:t>
            </a:r>
            <a:r>
              <a:rPr lang="mr-IN" b="1" dirty="0" smtClean="0"/>
              <a:t>–</a:t>
            </a:r>
            <a:r>
              <a:rPr lang="en-US" b="1" dirty="0" smtClean="0"/>
              <a:t> Disability hub was the most common incorrect path. Scored all 4s.</a:t>
            </a:r>
          </a:p>
          <a:p>
            <a:r>
              <a:rPr lang="en-US" b="1" dirty="0" smtClean="0"/>
              <a:t>Jobs task </a:t>
            </a:r>
            <a:r>
              <a:rPr lang="mr-IN" b="1" dirty="0" smtClean="0"/>
              <a:t>–</a:t>
            </a:r>
            <a:r>
              <a:rPr lang="en-US" b="1" dirty="0" smtClean="0"/>
              <a:t> “About VA” was the first misstep for most users but many were also confused by “Get” vs “Manage”. Score 2.</a:t>
            </a:r>
          </a:p>
          <a:p>
            <a:r>
              <a:rPr lang="en-US" b="1" dirty="0" smtClean="0"/>
              <a:t>Cemetery tasks </a:t>
            </a:r>
            <a:r>
              <a:rPr lang="mr-IN" b="1" dirty="0" smtClean="0"/>
              <a:t>–</a:t>
            </a:r>
            <a:r>
              <a:rPr lang="en-US" b="1" dirty="0"/>
              <a:t> </a:t>
            </a:r>
            <a:r>
              <a:rPr lang="en-US" b="1" dirty="0" smtClean="0"/>
              <a:t>Scored 6s, generally good with some distraction by “About VA” and “Pre-Need”.</a:t>
            </a:r>
          </a:p>
          <a:p>
            <a:r>
              <a:rPr lang="en-US" b="1" dirty="0" smtClean="0"/>
              <a:t>Facility Locator </a:t>
            </a:r>
            <a:r>
              <a:rPr lang="mr-IN" b="1" dirty="0" smtClean="0"/>
              <a:t>–</a:t>
            </a:r>
            <a:r>
              <a:rPr lang="en-US" b="1" dirty="0" smtClean="0"/>
              <a:t> Scored 9. Listed at the top level of nav.</a:t>
            </a:r>
          </a:p>
          <a:p>
            <a:r>
              <a:rPr lang="en-US" b="1" dirty="0" smtClean="0"/>
              <a:t>About VA tasks </a:t>
            </a:r>
            <a:r>
              <a:rPr lang="mr-IN" b="1" dirty="0" smtClean="0"/>
              <a:t>–</a:t>
            </a:r>
            <a:r>
              <a:rPr lang="en-US" b="1" dirty="0" smtClean="0"/>
              <a:t> Scored 2s. Largely done as an info gathering activity, needs more research.</a:t>
            </a:r>
          </a:p>
          <a:p>
            <a:endParaRPr lang="en-US" b="1" dirty="0" smtClean="0"/>
          </a:p>
          <a:p>
            <a:endParaRPr lang="en-US" b="1" dirty="0" smtClean="0"/>
          </a:p>
          <a:p>
            <a:endParaRPr lang="en-US" b="1" dirty="0" smtClean="0"/>
          </a:p>
          <a:p>
            <a:endParaRPr lang="en-US" b="1" dirty="0" smtClean="0"/>
          </a:p>
          <a:p>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37</a:t>
            </a:fld>
            <a:endParaRPr lang="en-US"/>
          </a:p>
        </p:txBody>
      </p:sp>
      <p:sp>
        <p:nvSpPr>
          <p:cNvPr id="7" name="Text Placeholder 6"/>
          <p:cNvSpPr>
            <a:spLocks noGrp="1"/>
          </p:cNvSpPr>
          <p:nvPr>
            <p:ph type="body" sz="quarter" idx="13"/>
          </p:nvPr>
        </p:nvSpPr>
        <p:spPr/>
        <p:txBody>
          <a:bodyPr/>
          <a:lstStyle/>
          <a:p>
            <a:r>
              <a:rPr lang="en-US" dirty="0"/>
              <a:t>Study 4 – Navigation Tree Test v1</a:t>
            </a:r>
            <a:endParaRPr lang="en-US" dirty="0"/>
          </a:p>
        </p:txBody>
      </p:sp>
    </p:spTree>
    <p:extLst>
      <p:ext uri="{BB962C8B-B14F-4D97-AF65-F5344CB8AC3E}">
        <p14:creationId xmlns:p14="http://schemas.microsoft.com/office/powerpoint/2010/main" val="9102519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 need to update our navigation and apply the lessons learned</a:t>
            </a:r>
            <a:endParaRPr lang="en-US" dirty="0"/>
          </a:p>
        </p:txBody>
      </p:sp>
      <p:sp>
        <p:nvSpPr>
          <p:cNvPr id="3" name="Content Placeholder 2"/>
          <p:cNvSpPr>
            <a:spLocks noGrp="1"/>
          </p:cNvSpPr>
          <p:nvPr>
            <p:ph idx="1"/>
          </p:nvPr>
        </p:nvSpPr>
        <p:spPr>
          <a:xfrm>
            <a:off x="457200" y="1410890"/>
            <a:ext cx="7543800" cy="3352800"/>
          </a:xfrm>
        </p:spPr>
        <p:txBody>
          <a:bodyPr>
            <a:normAutofit fontScale="85000" lnSpcReduction="10000"/>
          </a:bodyPr>
          <a:lstStyle/>
          <a:p>
            <a:r>
              <a:rPr lang="en-US" b="1" dirty="0" smtClean="0"/>
              <a:t>Simplify the mega menu options by reducing the number of links per section</a:t>
            </a:r>
          </a:p>
          <a:p>
            <a:r>
              <a:rPr lang="en-US" b="1" dirty="0"/>
              <a:t>Consolidate the “Apply” entry points in the </a:t>
            </a:r>
            <a:r>
              <a:rPr lang="en-US" b="1" dirty="0" smtClean="0"/>
              <a:t>menu for each benefit</a:t>
            </a:r>
          </a:p>
          <a:p>
            <a:r>
              <a:rPr lang="en-US" b="1" dirty="0" smtClean="0"/>
              <a:t>Cross-link </a:t>
            </a:r>
            <a:r>
              <a:rPr lang="en-US" b="1" dirty="0"/>
              <a:t>between the Health, Disability, Pension, and Records hubs </a:t>
            </a:r>
            <a:r>
              <a:rPr lang="en-US" b="1" dirty="0" smtClean="0"/>
              <a:t>for alternative </a:t>
            </a:r>
            <a:r>
              <a:rPr lang="en-US" b="1" dirty="0"/>
              <a:t>navigation paths</a:t>
            </a:r>
          </a:p>
          <a:p>
            <a:r>
              <a:rPr lang="en-US" b="1" dirty="0" smtClean="0"/>
              <a:t>Cross-link from the Facility Locator and Facility pages to the Health hub</a:t>
            </a:r>
          </a:p>
          <a:p>
            <a:r>
              <a:rPr lang="en-US" b="1" dirty="0" smtClean="0"/>
              <a:t>Re-organize the Jobs menu options</a:t>
            </a:r>
          </a:p>
          <a:p>
            <a:r>
              <a:rPr lang="en-US" b="1" dirty="0" smtClean="0"/>
              <a:t>Discuss “About” Menu top tasks</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38</a:t>
            </a:fld>
            <a:endParaRPr lang="en-US"/>
          </a:p>
        </p:txBody>
      </p:sp>
      <p:sp>
        <p:nvSpPr>
          <p:cNvPr id="6" name="Text Placeholder 5"/>
          <p:cNvSpPr>
            <a:spLocks noGrp="1"/>
          </p:cNvSpPr>
          <p:nvPr>
            <p:ph type="body" sz="quarter" idx="13"/>
          </p:nvPr>
        </p:nvSpPr>
        <p:spPr/>
        <p:txBody>
          <a:bodyPr/>
          <a:lstStyle/>
          <a:p>
            <a:r>
              <a:rPr lang="en-US" dirty="0"/>
              <a:t>Study 4 – Navigation Tree Test v1</a:t>
            </a:r>
          </a:p>
          <a:p>
            <a:endParaRPr lang="en-US" dirty="0"/>
          </a:p>
        </p:txBody>
      </p:sp>
    </p:spTree>
    <p:extLst>
      <p:ext uri="{BB962C8B-B14F-4D97-AF65-F5344CB8AC3E}">
        <p14:creationId xmlns:p14="http://schemas.microsoft.com/office/powerpoint/2010/main" val="4953197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39</a:t>
            </a:fld>
            <a:endParaRPr lang="en-US"/>
          </a:p>
        </p:txBody>
      </p:sp>
      <p:sp>
        <p:nvSpPr>
          <p:cNvPr id="7" name="Text Placeholder 6"/>
          <p:cNvSpPr>
            <a:spLocks noGrp="1"/>
          </p:cNvSpPr>
          <p:nvPr>
            <p:ph type="body" sz="quarter" idx="13"/>
          </p:nvPr>
        </p:nvSpPr>
        <p:spPr/>
        <p:txBody>
          <a:bodyPr/>
          <a:lstStyle/>
          <a:p>
            <a:r>
              <a:rPr lang="en-US" dirty="0"/>
              <a:t>Study 4 – Navigation Tree Test v1</a:t>
            </a:r>
            <a:endParaRPr lang="en-US" dirty="0"/>
          </a:p>
        </p:txBody>
      </p:sp>
      <p:sp>
        <p:nvSpPr>
          <p:cNvPr id="11" name="Title 10"/>
          <p:cNvSpPr>
            <a:spLocks noGrp="1"/>
          </p:cNvSpPr>
          <p:nvPr>
            <p:ph type="title"/>
          </p:nvPr>
        </p:nvSpPr>
        <p:spPr/>
        <p:txBody>
          <a:bodyPr>
            <a:normAutofit/>
          </a:bodyPr>
          <a:lstStyle/>
          <a:p>
            <a:r>
              <a:rPr lang="en-US" dirty="0" smtClean="0"/>
              <a:t>What Now?</a:t>
            </a:r>
            <a:endParaRPr lang="en-US" dirty="0"/>
          </a:p>
        </p:txBody>
      </p:sp>
      <p:sp>
        <p:nvSpPr>
          <p:cNvPr id="13" name="Content Placeholder 2">
            <a:extLst>
              <a:ext uri="{FF2B5EF4-FFF2-40B4-BE49-F238E27FC236}">
                <a16:creationId xmlns="" xmlns:a16="http://schemas.microsoft.com/office/drawing/2014/main" id="{96E6BE9B-2787-CD40-991E-C4A9E237A37B}"/>
              </a:ext>
            </a:extLst>
          </p:cNvPr>
          <p:cNvSpPr>
            <a:spLocks noGrp="1"/>
          </p:cNvSpPr>
          <p:nvPr>
            <p:ph idx="1"/>
          </p:nvPr>
        </p:nvSpPr>
        <p:spPr>
          <a:xfrm>
            <a:off x="457200" y="1276350"/>
            <a:ext cx="7543800" cy="3490913"/>
          </a:xfrm>
        </p:spPr>
        <p:txBody>
          <a:bodyPr>
            <a:normAutofit/>
          </a:bodyPr>
          <a:lstStyle/>
          <a:p>
            <a:pPr marL="0" indent="0" algn="ctr">
              <a:buNone/>
            </a:pPr>
            <a:r>
              <a:rPr lang="en-US" sz="2800" dirty="0" smtClean="0"/>
              <a:t>More research! </a:t>
            </a:r>
          </a:p>
          <a:p>
            <a:pPr marL="0" indent="0" algn="ctr">
              <a:buNone/>
            </a:pPr>
            <a:r>
              <a:rPr lang="en-US" sz="2800" dirty="0" smtClean="0"/>
              <a:t>We learned a lot from this first study and need to make some big improvements to the menu options. Next, we will run the same tasks against the new design and watch for improvements.</a:t>
            </a:r>
            <a:endParaRPr lang="en-US" sz="2800" dirty="0"/>
          </a:p>
        </p:txBody>
      </p:sp>
    </p:spTree>
    <p:extLst>
      <p:ext uri="{BB962C8B-B14F-4D97-AF65-F5344CB8AC3E}">
        <p14:creationId xmlns:p14="http://schemas.microsoft.com/office/powerpoint/2010/main" val="6561626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AF185F-3482-F14B-8A7A-BC35CB02C51A}"/>
              </a:ext>
            </a:extLst>
          </p:cNvPr>
          <p:cNvSpPr>
            <a:spLocks noGrp="1"/>
          </p:cNvSpPr>
          <p:nvPr>
            <p:ph type="title"/>
          </p:nvPr>
        </p:nvSpPr>
        <p:spPr>
          <a:xfrm>
            <a:off x="457200" y="514350"/>
            <a:ext cx="7772400" cy="629840"/>
          </a:xfrm>
        </p:spPr>
        <p:txBody>
          <a:bodyPr>
            <a:normAutofit fontScale="90000"/>
          </a:bodyPr>
          <a:lstStyle/>
          <a:p>
            <a:r>
              <a:rPr lang="en-US" dirty="0" smtClean="0"/>
              <a:t>Our goal was to learn how to </a:t>
            </a:r>
            <a:r>
              <a:rPr lang="en-US" b="0" dirty="0" smtClean="0"/>
              <a:t>organize </a:t>
            </a:r>
            <a:r>
              <a:rPr lang="en-US" b="0" dirty="0"/>
              <a:t>the "other" resources that </a:t>
            </a:r>
            <a:r>
              <a:rPr lang="en-US" b="0" dirty="0" smtClean="0"/>
              <a:t>don’t fit </a:t>
            </a:r>
            <a:r>
              <a:rPr lang="en-US" b="0" dirty="0"/>
              <a:t>into the </a:t>
            </a:r>
            <a:r>
              <a:rPr lang="en-US" b="0" dirty="0" smtClean="0"/>
              <a:t>benefit categories.</a:t>
            </a:r>
            <a:endParaRPr lang="en-US" dirty="0"/>
          </a:p>
        </p:txBody>
      </p:sp>
      <p:sp>
        <p:nvSpPr>
          <p:cNvPr id="3" name="Content Placeholder 2">
            <a:extLst>
              <a:ext uri="{FF2B5EF4-FFF2-40B4-BE49-F238E27FC236}">
                <a16:creationId xmlns="" xmlns:a16="http://schemas.microsoft.com/office/drawing/2014/main" id="{C89A7D2E-8E11-B443-BB37-F036A5F725AE}"/>
              </a:ext>
            </a:extLst>
          </p:cNvPr>
          <p:cNvSpPr>
            <a:spLocks noGrp="1"/>
          </p:cNvSpPr>
          <p:nvPr>
            <p:ph idx="1"/>
          </p:nvPr>
        </p:nvSpPr>
        <p:spPr>
          <a:xfrm>
            <a:off x="457200" y="1657349"/>
            <a:ext cx="8153400" cy="2971801"/>
          </a:xfrm>
        </p:spPr>
        <p:txBody>
          <a:bodyPr>
            <a:normAutofit/>
          </a:bodyPr>
          <a:lstStyle/>
          <a:p>
            <a:r>
              <a:rPr lang="en-US" b="1" dirty="0"/>
              <a:t>Created an open card sort in Optimal Workshop</a:t>
            </a:r>
          </a:p>
          <a:p>
            <a:pPr lvl="1"/>
            <a:r>
              <a:rPr lang="en-US" b="1" dirty="0"/>
              <a:t>20 cards, user creates categories</a:t>
            </a:r>
          </a:p>
          <a:p>
            <a:r>
              <a:rPr lang="en-US" b="1" dirty="0"/>
              <a:t>Distributed to 4k Veterans via </a:t>
            </a:r>
            <a:r>
              <a:rPr lang="en-US" b="1" dirty="0" err="1"/>
              <a:t>MyHealtheVet</a:t>
            </a:r>
            <a:r>
              <a:rPr lang="en-US" b="1" dirty="0"/>
              <a:t> mailing list</a:t>
            </a:r>
          </a:p>
          <a:p>
            <a:r>
              <a:rPr lang="en-US" b="1" dirty="0"/>
              <a:t>Received 155 responses (Apr 5 </a:t>
            </a:r>
            <a:r>
              <a:rPr lang="mr-IN" b="1" dirty="0"/>
              <a:t>–</a:t>
            </a:r>
            <a:r>
              <a:rPr lang="en-US" b="1" dirty="0"/>
              <a:t> Apr 20)</a:t>
            </a:r>
          </a:p>
          <a:p>
            <a:r>
              <a:rPr lang="en-US" b="1" dirty="0"/>
              <a:t>95% Veterans, a few caregivers and family </a:t>
            </a:r>
            <a:r>
              <a:rPr lang="en-US" b="1" dirty="0" smtClean="0"/>
              <a:t>members</a:t>
            </a:r>
            <a:r>
              <a:rPr lang="en-US" dirty="0"/>
              <a:t/>
            </a:r>
            <a:br>
              <a:rPr lang="en-US" dirty="0"/>
            </a:br>
            <a:endParaRPr lang="en-US" dirty="0"/>
          </a:p>
        </p:txBody>
      </p:sp>
      <p:sp>
        <p:nvSpPr>
          <p:cNvPr id="24" name="Footer Placeholder 23">
            <a:extLst>
              <a:ext uri="{FF2B5EF4-FFF2-40B4-BE49-F238E27FC236}">
                <a16:creationId xmlns=""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 xmlns:a16="http://schemas.microsoft.com/office/drawing/2014/main" id="{35345C14-18F3-434D-8534-14C4DD74E005}"/>
              </a:ext>
            </a:extLst>
          </p:cNvPr>
          <p:cNvSpPr>
            <a:spLocks noGrp="1"/>
          </p:cNvSpPr>
          <p:nvPr>
            <p:ph type="body" sz="quarter" idx="13"/>
          </p:nvPr>
        </p:nvSpPr>
        <p:spPr/>
        <p:txBody>
          <a:bodyPr/>
          <a:lstStyle/>
          <a:p>
            <a:r>
              <a:rPr lang="en-US" dirty="0"/>
              <a:t>Study 1 – “Others” Resources Card Sort</a:t>
            </a:r>
          </a:p>
        </p:txBody>
      </p:sp>
      <p:sp>
        <p:nvSpPr>
          <p:cNvPr id="5" name="Slide Number Placeholder 4"/>
          <p:cNvSpPr>
            <a:spLocks noGrp="1"/>
          </p:cNvSpPr>
          <p:nvPr>
            <p:ph type="sldNum" sz="quarter" idx="12"/>
          </p:nvPr>
        </p:nvSpPr>
        <p:spPr/>
        <p:txBody>
          <a:bodyPr/>
          <a:lstStyle/>
          <a:p>
            <a:fld id="{C9F7588F-6348-F24B-A92C-146CC9ED7FC5}" type="slidenum">
              <a:rPr lang="en-US" smtClean="0"/>
              <a:t>4</a:t>
            </a:fld>
            <a:endParaRPr lang="en-US"/>
          </a:p>
        </p:txBody>
      </p:sp>
    </p:spTree>
    <p:extLst>
      <p:ext uri="{BB962C8B-B14F-4D97-AF65-F5344CB8AC3E}">
        <p14:creationId xmlns:p14="http://schemas.microsoft.com/office/powerpoint/2010/main" val="1591581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2E8A574D-84D0-0444-A071-BD19A924E107}"/>
              </a:ext>
            </a:extLst>
          </p:cNvPr>
          <p:cNvSpPr>
            <a:spLocks noGrp="1"/>
          </p:cNvSpPr>
          <p:nvPr>
            <p:ph type="ctrTitle"/>
          </p:nvPr>
        </p:nvSpPr>
        <p:spPr>
          <a:xfrm>
            <a:off x="1143000" y="1657350"/>
            <a:ext cx="6858000" cy="1486810"/>
          </a:xfrm>
        </p:spPr>
        <p:txBody>
          <a:bodyPr anchor="ctr"/>
          <a:lstStyle/>
          <a:p>
            <a:r>
              <a:rPr lang="en-US" dirty="0"/>
              <a:t>Thank you!</a:t>
            </a:r>
          </a:p>
        </p:txBody>
      </p:sp>
      <p:sp>
        <p:nvSpPr>
          <p:cNvPr id="3" name="Subtitle 2"/>
          <p:cNvSpPr>
            <a:spLocks noGrp="1"/>
          </p:cNvSpPr>
          <p:nvPr>
            <p:ph type="subTitle" idx="1"/>
          </p:nvPr>
        </p:nvSpPr>
        <p:spPr>
          <a:xfrm>
            <a:off x="1143000" y="3677560"/>
            <a:ext cx="6858000" cy="570590"/>
          </a:xfrm>
        </p:spPr>
        <p:txBody>
          <a:bodyPr>
            <a:normAutofit lnSpcReduction="10000"/>
          </a:bodyPr>
          <a:lstStyle/>
          <a:p>
            <a:r>
              <a:rPr lang="en-US" dirty="0"/>
              <a:t>Contact </a:t>
            </a:r>
            <a:r>
              <a:rPr lang="en-US" dirty="0" smtClean="0"/>
              <a:t>Jeff Barnes with </a:t>
            </a:r>
            <a:r>
              <a:rPr lang="en-US" dirty="0"/>
              <a:t>questions:</a:t>
            </a:r>
          </a:p>
          <a:p>
            <a:r>
              <a:rPr lang="en-US" dirty="0"/>
              <a:t>j</a:t>
            </a:r>
            <a:r>
              <a:rPr lang="en-US" dirty="0" smtClean="0"/>
              <a:t>effrey.barnes4@va.gov</a:t>
            </a:r>
            <a:endParaRPr lang="en-US" dirty="0"/>
          </a:p>
        </p:txBody>
      </p:sp>
    </p:spTree>
    <p:extLst>
      <p:ext uri="{BB962C8B-B14F-4D97-AF65-F5344CB8AC3E}">
        <p14:creationId xmlns:p14="http://schemas.microsoft.com/office/powerpoint/2010/main" val="16480406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p:cNvSpPr>
            <a:spLocks noGrp="1"/>
          </p:cNvSpPr>
          <p:nvPr>
            <p:ph type="dt" sz="half" idx="4294967295"/>
          </p:nvPr>
        </p:nvSpPr>
        <p:spPr>
          <a:xfrm>
            <a:off x="457200" y="4767263"/>
            <a:ext cx="2057400" cy="273844"/>
          </a:xfrm>
          <a:prstGeom prst="rect">
            <a:avLst/>
          </a:prstGeom>
        </p:spPr>
        <p:txBody>
          <a:bodyPr/>
          <a:lstStyle/>
          <a:p>
            <a:r>
              <a:rPr lang="en-US" dirty="0"/>
              <a:t>29 March 2018</a:t>
            </a:r>
          </a:p>
        </p:txBody>
      </p:sp>
      <p:sp>
        <p:nvSpPr>
          <p:cNvPr id="24" name="Footer Placeholder 23">
            <a:extLst>
              <a:ext uri="{FF2B5EF4-FFF2-40B4-BE49-F238E27FC236}">
                <a16:creationId xmlns=""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5</a:t>
            </a:fld>
            <a:endParaRPr lang="en-US"/>
          </a:p>
        </p:txBody>
      </p:sp>
      <p:pic>
        <p:nvPicPr>
          <p:cNvPr id="2" name="Content Placeholder 1"/>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626069" y="247650"/>
            <a:ext cx="7891862" cy="4381500"/>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400"/>
            <a:ext cx="9144000" cy="5072529"/>
          </a:xfrm>
          <a:prstGeom prst="rect">
            <a:avLst/>
          </a:prstGeom>
        </p:spPr>
      </p:pic>
    </p:spTree>
    <p:extLst>
      <p:ext uri="{BB962C8B-B14F-4D97-AF65-F5344CB8AC3E}">
        <p14:creationId xmlns:p14="http://schemas.microsoft.com/office/powerpoint/2010/main" val="7816811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AF185F-3482-F14B-8A7A-BC35CB02C51A}"/>
              </a:ext>
            </a:extLst>
          </p:cNvPr>
          <p:cNvSpPr>
            <a:spLocks noGrp="1"/>
          </p:cNvSpPr>
          <p:nvPr>
            <p:ph type="title"/>
          </p:nvPr>
        </p:nvSpPr>
        <p:spPr/>
        <p:txBody>
          <a:bodyPr>
            <a:normAutofit fontScale="90000"/>
          </a:bodyPr>
          <a:lstStyle/>
          <a:p>
            <a:r>
              <a:rPr lang="en-US" dirty="0" smtClean="0"/>
              <a:t>Veterans don</a:t>
            </a:r>
            <a:r>
              <a:rPr lang="mr-IN" dirty="0" smtClean="0"/>
              <a:t>’</a:t>
            </a:r>
            <a:r>
              <a:rPr lang="en-US" dirty="0" smtClean="0"/>
              <a:t>t agree on what to call these groups of content</a:t>
            </a:r>
            <a:endParaRPr lang="en-US" dirty="0"/>
          </a:p>
        </p:txBody>
      </p:sp>
      <p:sp>
        <p:nvSpPr>
          <p:cNvPr id="3" name="Content Placeholder 2">
            <a:extLst>
              <a:ext uri="{FF2B5EF4-FFF2-40B4-BE49-F238E27FC236}">
                <a16:creationId xmlns="" xmlns:a16="http://schemas.microsoft.com/office/drawing/2014/main" id="{C89A7D2E-8E11-B443-BB37-F036A5F725AE}"/>
              </a:ext>
            </a:extLst>
          </p:cNvPr>
          <p:cNvSpPr>
            <a:spLocks noGrp="1"/>
          </p:cNvSpPr>
          <p:nvPr>
            <p:ph idx="1"/>
          </p:nvPr>
        </p:nvSpPr>
        <p:spPr>
          <a:xfrm>
            <a:off x="457200" y="1657349"/>
            <a:ext cx="8153400" cy="2971801"/>
          </a:xfrm>
        </p:spPr>
        <p:txBody>
          <a:bodyPr>
            <a:normAutofit fontScale="92500" lnSpcReduction="20000"/>
          </a:bodyPr>
          <a:lstStyle/>
          <a:p>
            <a:r>
              <a:rPr lang="en-US" b="1" dirty="0" smtClean="0"/>
              <a:t>Veteran’s groups had low agreement scores but provide valuable labels</a:t>
            </a:r>
          </a:p>
          <a:p>
            <a:pPr lvl="1"/>
            <a:r>
              <a:rPr lang="en-US" b="1" dirty="0" smtClean="0"/>
              <a:t>Account Information / Management</a:t>
            </a:r>
          </a:p>
          <a:p>
            <a:pPr lvl="1"/>
            <a:r>
              <a:rPr lang="en-US" b="1" dirty="0" smtClean="0"/>
              <a:t>About the VA</a:t>
            </a:r>
          </a:p>
          <a:p>
            <a:pPr lvl="1"/>
            <a:r>
              <a:rPr lang="en-US" b="1" dirty="0" smtClean="0"/>
              <a:t>My VA / For Me</a:t>
            </a:r>
          </a:p>
          <a:p>
            <a:pPr lvl="1"/>
            <a:r>
              <a:rPr lang="en-US" b="1" dirty="0" smtClean="0"/>
              <a:t>Most Important (focused on health due to audience)</a:t>
            </a:r>
          </a:p>
          <a:p>
            <a:pPr lvl="1"/>
            <a:r>
              <a:rPr lang="en-US" b="1" dirty="0" smtClean="0"/>
              <a:t>Self Service / Online</a:t>
            </a:r>
            <a:endParaRPr lang="en-US" b="1" dirty="0"/>
          </a:p>
          <a:p>
            <a:r>
              <a:rPr lang="en-US" b="1" dirty="0" smtClean="0"/>
              <a:t>Airborne Hazards and Ordering Hearing Aid Batteries were consistently outliers</a:t>
            </a:r>
          </a:p>
        </p:txBody>
      </p:sp>
      <p:sp>
        <p:nvSpPr>
          <p:cNvPr id="24" name="Footer Placeholder 23">
            <a:extLst>
              <a:ext uri="{FF2B5EF4-FFF2-40B4-BE49-F238E27FC236}">
                <a16:creationId xmlns=""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 xmlns:a16="http://schemas.microsoft.com/office/drawing/2014/main" id="{35345C14-18F3-434D-8534-14C4DD74E005}"/>
              </a:ext>
            </a:extLst>
          </p:cNvPr>
          <p:cNvSpPr>
            <a:spLocks noGrp="1"/>
          </p:cNvSpPr>
          <p:nvPr>
            <p:ph type="body" sz="quarter" idx="13"/>
          </p:nvPr>
        </p:nvSpPr>
        <p:spPr/>
        <p:txBody>
          <a:bodyPr/>
          <a:lstStyle/>
          <a:p>
            <a:r>
              <a:rPr lang="en-US" dirty="0"/>
              <a:t>Study 1 – “Others” Resources Card Sort</a:t>
            </a:r>
          </a:p>
        </p:txBody>
      </p:sp>
      <p:sp>
        <p:nvSpPr>
          <p:cNvPr id="5" name="Slide Number Placeholder 4"/>
          <p:cNvSpPr>
            <a:spLocks noGrp="1"/>
          </p:cNvSpPr>
          <p:nvPr>
            <p:ph type="sldNum" sz="quarter" idx="12"/>
          </p:nvPr>
        </p:nvSpPr>
        <p:spPr/>
        <p:txBody>
          <a:bodyPr/>
          <a:lstStyle/>
          <a:p>
            <a:fld id="{C9F7588F-6348-F24B-A92C-146CC9ED7FC5}" type="slidenum">
              <a:rPr lang="en-US" smtClean="0"/>
              <a:t>6</a:t>
            </a:fld>
            <a:endParaRPr lang="en-US"/>
          </a:p>
        </p:txBody>
      </p:sp>
    </p:spTree>
    <p:extLst>
      <p:ext uri="{BB962C8B-B14F-4D97-AF65-F5344CB8AC3E}">
        <p14:creationId xmlns:p14="http://schemas.microsoft.com/office/powerpoint/2010/main" val="15582412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7</a:t>
            </a:fld>
            <a:endParaRPr lang="en-US"/>
          </a:p>
        </p:txBody>
      </p:sp>
      <p:sp>
        <p:nvSpPr>
          <p:cNvPr id="7" name="Text Placeholder 6"/>
          <p:cNvSpPr>
            <a:spLocks noGrp="1"/>
          </p:cNvSpPr>
          <p:nvPr>
            <p:ph type="body" sz="quarter" idx="13"/>
          </p:nvPr>
        </p:nvSpPr>
        <p:spPr/>
        <p:txBody>
          <a:bodyPr/>
          <a:lstStyle/>
          <a:p>
            <a:r>
              <a:rPr lang="en-US" dirty="0"/>
              <a:t>Study 1 – “Others” Resources Card Sort</a:t>
            </a:r>
          </a:p>
        </p:txBody>
      </p:sp>
      <p:sp>
        <p:nvSpPr>
          <p:cNvPr id="11" name="Title 10"/>
          <p:cNvSpPr>
            <a:spLocks noGrp="1"/>
          </p:cNvSpPr>
          <p:nvPr>
            <p:ph type="title"/>
          </p:nvPr>
        </p:nvSpPr>
        <p:spPr/>
        <p:txBody>
          <a:bodyPr>
            <a:normAutofit/>
          </a:bodyPr>
          <a:lstStyle/>
          <a:p>
            <a:r>
              <a:rPr lang="en-US" dirty="0" smtClean="0"/>
              <a:t>What did we learn?</a:t>
            </a:r>
            <a:endParaRPr lang="en-US" dirty="0"/>
          </a:p>
        </p:txBody>
      </p:sp>
      <p:sp>
        <p:nvSpPr>
          <p:cNvPr id="13" name="Content Placeholder 2">
            <a:extLst>
              <a:ext uri="{FF2B5EF4-FFF2-40B4-BE49-F238E27FC236}">
                <a16:creationId xmlns="" xmlns:a16="http://schemas.microsoft.com/office/drawing/2014/main" id="{96E6BE9B-2787-CD40-991E-C4A9E237A37B}"/>
              </a:ext>
            </a:extLst>
          </p:cNvPr>
          <p:cNvSpPr>
            <a:spLocks noGrp="1"/>
          </p:cNvSpPr>
          <p:nvPr>
            <p:ph idx="1"/>
          </p:nvPr>
        </p:nvSpPr>
        <p:spPr>
          <a:xfrm>
            <a:off x="457200" y="1276350"/>
            <a:ext cx="7543800" cy="3490913"/>
          </a:xfrm>
        </p:spPr>
        <p:txBody>
          <a:bodyPr>
            <a:normAutofit/>
          </a:bodyPr>
          <a:lstStyle/>
          <a:p>
            <a:pPr marL="0" indent="0" algn="ctr">
              <a:buNone/>
            </a:pPr>
            <a:r>
              <a:rPr lang="en-US" sz="2800" dirty="0" smtClean="0"/>
              <a:t>We confirmed that there is no clear or consistent way to group and label all the “other” content but the data still show items with the strongest relationship and provide Veteran-focused labels.</a:t>
            </a:r>
            <a:endParaRPr lang="en-US" sz="2800" dirty="0"/>
          </a:p>
        </p:txBody>
      </p:sp>
    </p:spTree>
    <p:extLst>
      <p:ext uri="{BB962C8B-B14F-4D97-AF65-F5344CB8AC3E}">
        <p14:creationId xmlns:p14="http://schemas.microsoft.com/office/powerpoint/2010/main" val="11588432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F21807-043A-1048-96AC-F122E0C53F98}"/>
              </a:ext>
            </a:extLst>
          </p:cNvPr>
          <p:cNvSpPr>
            <a:spLocks noGrp="1"/>
          </p:cNvSpPr>
          <p:nvPr>
            <p:ph type="title"/>
          </p:nvPr>
        </p:nvSpPr>
        <p:spPr/>
        <p:txBody>
          <a:bodyPr>
            <a:normAutofit/>
          </a:bodyPr>
          <a:lstStyle/>
          <a:p>
            <a:r>
              <a:rPr lang="en-US" dirty="0"/>
              <a:t>Study 2 – Benefit Lifecycle Card Sort</a:t>
            </a:r>
          </a:p>
        </p:txBody>
      </p:sp>
      <p:sp>
        <p:nvSpPr>
          <p:cNvPr id="3" name="Text Placeholder 2">
            <a:extLst>
              <a:ext uri="{FF2B5EF4-FFF2-40B4-BE49-F238E27FC236}">
                <a16:creationId xmlns="" xmlns:a16="http://schemas.microsoft.com/office/drawing/2014/main" id="{29EC5FB4-F4AC-3E49-A11A-B6C85C20B332}"/>
              </a:ext>
            </a:extLst>
          </p:cNvPr>
          <p:cNvSpPr>
            <a:spLocks noGrp="1"/>
          </p:cNvSpPr>
          <p:nvPr>
            <p:ph type="body" idx="1"/>
          </p:nvPr>
        </p:nvSpPr>
        <p:spPr/>
        <p:txBody>
          <a:bodyPr/>
          <a:lstStyle/>
          <a:p>
            <a:endParaRPr lang="en-US" dirty="0"/>
          </a:p>
        </p:txBody>
      </p:sp>
      <p:sp>
        <p:nvSpPr>
          <p:cNvPr id="9" name="Footer Placeholder 8">
            <a:extLst>
              <a:ext uri="{FF2B5EF4-FFF2-40B4-BE49-F238E27FC236}">
                <a16:creationId xmlns="" xmlns:a16="http://schemas.microsoft.com/office/drawing/2014/main" id="{79AA589C-77AF-7544-860A-3BD190F9EED2}"/>
              </a:ext>
            </a:extLst>
          </p:cNvPr>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F7588F-6348-F24B-A92C-146CC9ED7FC5}" type="slidenum">
              <a:rPr lang="en-US" smtClean="0"/>
              <a:pPr/>
              <a:t>8</a:t>
            </a:fld>
            <a:endParaRPr lang="en-US"/>
          </a:p>
        </p:txBody>
      </p:sp>
    </p:spTree>
    <p:extLst>
      <p:ext uri="{BB962C8B-B14F-4D97-AF65-F5344CB8AC3E}">
        <p14:creationId xmlns:p14="http://schemas.microsoft.com/office/powerpoint/2010/main" val="21048830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AF185F-3482-F14B-8A7A-BC35CB02C51A}"/>
              </a:ext>
            </a:extLst>
          </p:cNvPr>
          <p:cNvSpPr>
            <a:spLocks noGrp="1"/>
          </p:cNvSpPr>
          <p:nvPr>
            <p:ph type="title"/>
          </p:nvPr>
        </p:nvSpPr>
        <p:spPr/>
        <p:txBody>
          <a:bodyPr>
            <a:normAutofit fontScale="90000"/>
          </a:bodyPr>
          <a:lstStyle/>
          <a:p>
            <a:r>
              <a:rPr lang="en-US" dirty="0"/>
              <a:t>Our goal was to </a:t>
            </a:r>
            <a:r>
              <a:rPr lang="en-US" b="0" dirty="0"/>
              <a:t>find if our proposed benefit lifecycle works for Veterans.</a:t>
            </a:r>
            <a:endParaRPr lang="en-US" dirty="0"/>
          </a:p>
        </p:txBody>
      </p:sp>
      <p:sp>
        <p:nvSpPr>
          <p:cNvPr id="3" name="Content Placeholder 2">
            <a:extLst>
              <a:ext uri="{FF2B5EF4-FFF2-40B4-BE49-F238E27FC236}">
                <a16:creationId xmlns:a16="http://schemas.microsoft.com/office/drawing/2014/main" xmlns="" id="{C89A7D2E-8E11-B443-BB37-F036A5F725AE}"/>
              </a:ext>
            </a:extLst>
          </p:cNvPr>
          <p:cNvSpPr>
            <a:spLocks noGrp="1"/>
          </p:cNvSpPr>
          <p:nvPr>
            <p:ph idx="1"/>
          </p:nvPr>
        </p:nvSpPr>
        <p:spPr>
          <a:xfrm>
            <a:off x="457200" y="1657349"/>
            <a:ext cx="8153400" cy="2971801"/>
          </a:xfrm>
        </p:spPr>
        <p:txBody>
          <a:bodyPr>
            <a:normAutofit/>
          </a:bodyPr>
          <a:lstStyle/>
          <a:p>
            <a:r>
              <a:rPr lang="en-US" b="1" dirty="0" smtClean="0"/>
              <a:t>Created a closed card sort in Optimal Workshop</a:t>
            </a:r>
          </a:p>
          <a:p>
            <a:pPr lvl="1"/>
            <a:r>
              <a:rPr lang="en-US" b="1" dirty="0" smtClean="0"/>
              <a:t>20 cards, 3 categories</a:t>
            </a:r>
          </a:p>
          <a:p>
            <a:r>
              <a:rPr lang="en-US" b="1" dirty="0" smtClean="0"/>
              <a:t>Distributed to 4k Veterans via </a:t>
            </a:r>
            <a:r>
              <a:rPr lang="en-US" b="1" dirty="0" err="1" smtClean="0"/>
              <a:t>MyHealtheVet</a:t>
            </a:r>
            <a:r>
              <a:rPr lang="en-US" b="1" dirty="0" smtClean="0"/>
              <a:t> mailing list</a:t>
            </a:r>
          </a:p>
          <a:p>
            <a:r>
              <a:rPr lang="en-US" b="1" dirty="0" smtClean="0"/>
              <a:t>Received 240 responses (Apr 5 </a:t>
            </a:r>
            <a:r>
              <a:rPr lang="mr-IN" b="1" dirty="0" smtClean="0"/>
              <a:t>–</a:t>
            </a:r>
            <a:r>
              <a:rPr lang="en-US" b="1" dirty="0" smtClean="0"/>
              <a:t> Apr 20)</a:t>
            </a:r>
          </a:p>
          <a:p>
            <a:r>
              <a:rPr lang="en-US" b="1" dirty="0" smtClean="0"/>
              <a:t>95% Veterans, several spouses and other family</a:t>
            </a:r>
          </a:p>
        </p:txBody>
      </p:sp>
      <p:sp>
        <p:nvSpPr>
          <p:cNvPr id="24" name="Footer Placeholder 23">
            <a:extLst>
              <a:ext uri="{FF2B5EF4-FFF2-40B4-BE49-F238E27FC236}">
                <a16:creationId xmlns:a16="http://schemas.microsoft.com/office/drawing/2014/main" xmlns=""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xmlns="" id="{35345C14-18F3-434D-8534-14C4DD74E005}"/>
              </a:ext>
            </a:extLst>
          </p:cNvPr>
          <p:cNvSpPr>
            <a:spLocks noGrp="1"/>
          </p:cNvSpPr>
          <p:nvPr>
            <p:ph type="body" sz="quarter" idx="13"/>
          </p:nvPr>
        </p:nvSpPr>
        <p:spPr/>
        <p:txBody>
          <a:bodyPr/>
          <a:lstStyle/>
          <a:p>
            <a:r>
              <a:rPr lang="en-US" dirty="0"/>
              <a:t>Study 2 – Benefit Lifecycle Card Sort</a:t>
            </a:r>
          </a:p>
        </p:txBody>
      </p:sp>
      <p:sp>
        <p:nvSpPr>
          <p:cNvPr id="5" name="Slide Number Placeholder 4"/>
          <p:cNvSpPr>
            <a:spLocks noGrp="1"/>
          </p:cNvSpPr>
          <p:nvPr>
            <p:ph type="sldNum" sz="quarter" idx="12"/>
          </p:nvPr>
        </p:nvSpPr>
        <p:spPr/>
        <p:txBody>
          <a:bodyPr/>
          <a:lstStyle/>
          <a:p>
            <a:fld id="{C9F7588F-6348-F24B-A92C-146CC9ED7FC5}" type="slidenum">
              <a:rPr lang="en-US" smtClean="0"/>
              <a:t>9</a:t>
            </a:fld>
            <a:endParaRPr lang="en-US"/>
          </a:p>
        </p:txBody>
      </p:sp>
    </p:spTree>
    <p:extLst>
      <p:ext uri="{BB962C8B-B14F-4D97-AF65-F5344CB8AC3E}">
        <p14:creationId xmlns:p14="http://schemas.microsoft.com/office/powerpoint/2010/main" val="1881501258"/>
      </p:ext>
    </p:extLst>
  </p:cSld>
  <p:clrMapOvr>
    <a:masterClrMapping/>
  </p:clrMapOvr>
  <p:timing>
    <p:tnLst>
      <p:par>
        <p:cTn id="1" dur="indefinite" restart="never" nodeType="tmRoot"/>
      </p:par>
    </p:tnLst>
  </p:timing>
</p:sld>
</file>

<file path=ppt/theme/theme1.xml><?xml version="1.0" encoding="utf-8"?>
<a:theme xmlns:a="http://schemas.openxmlformats.org/drawingml/2006/main" name="Brown Bag Template">
  <a:themeElements>
    <a:clrScheme name="DSVA 1">
      <a:dk1>
        <a:srgbClr val="1A5484"/>
      </a:dk1>
      <a:lt1>
        <a:srgbClr val="FFFFFF"/>
      </a:lt1>
      <a:dk2>
        <a:srgbClr val="454454"/>
      </a:dk2>
      <a:lt2>
        <a:srgbClr val="7F8EA3"/>
      </a:lt2>
      <a:accent1>
        <a:srgbClr val="0070BC"/>
      </a:accent1>
      <a:accent2>
        <a:srgbClr val="10385A"/>
      </a:accent2>
      <a:accent3>
        <a:srgbClr val="1A5484"/>
      </a:accent3>
      <a:accent4>
        <a:srgbClr val="1A5484"/>
      </a:accent4>
      <a:accent5>
        <a:srgbClr val="1A5484"/>
      </a:accent5>
      <a:accent6>
        <a:srgbClr val="1A5484"/>
      </a:accent6>
      <a:hlink>
        <a:srgbClr val="0070BC"/>
      </a:hlink>
      <a:folHlink>
        <a:srgbClr val="4C2C9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own Bag Template new" id="{00D39547-BFEB-FC4F-ACD6-7F648320910A}" vid="{E45AE7B7-5F5A-3244-8129-DCB53905CF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7990</TotalTime>
  <Words>1768</Words>
  <Application>Microsoft Macintosh PowerPoint</Application>
  <PresentationFormat>On-screen Show (16:9)</PresentationFormat>
  <Paragraphs>229</Paragraphs>
  <Slides>40</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Avenir</vt:lpstr>
      <vt:lpstr>Avenir Heavy</vt:lpstr>
      <vt:lpstr>Calibri</vt:lpstr>
      <vt:lpstr>Courier New</vt:lpstr>
      <vt:lpstr>Helvetica</vt:lpstr>
      <vt:lpstr>Mangal</vt:lpstr>
      <vt:lpstr>Wingdings</vt:lpstr>
      <vt:lpstr>Arial</vt:lpstr>
      <vt:lpstr>Brown Bag Template</vt:lpstr>
      <vt:lpstr>User Research Summary</vt:lpstr>
      <vt:lpstr>Outline</vt:lpstr>
      <vt:lpstr>Study 1 – “Others” Resources Card Sort</vt:lpstr>
      <vt:lpstr>Our goal was to learn how to organize the "other" resources that don’t fit into the benefit categories.</vt:lpstr>
      <vt:lpstr>PowerPoint Presentation</vt:lpstr>
      <vt:lpstr>Veterans don’t agree on what to call these groups of content</vt:lpstr>
      <vt:lpstr>What did we learn?</vt:lpstr>
      <vt:lpstr>Study 2 – Benefit Lifecycle Card Sort</vt:lpstr>
      <vt:lpstr>Our goal was to find if our proposed benefit lifecycle works for Veterans.</vt:lpstr>
      <vt:lpstr>PowerPoint Presentation</vt:lpstr>
      <vt:lpstr>Some content worked better than others</vt:lpstr>
      <vt:lpstr>Organizing benefits around the lifecycle makes sense to Veterans</vt:lpstr>
      <vt:lpstr>What did we learn?</vt:lpstr>
      <vt:lpstr>Study 3a – Homepage Wireframes v1</vt:lpstr>
      <vt:lpstr>Our goal was to gather feedback on two homepage designs </vt:lpstr>
      <vt:lpstr>Top Tasks Homepage</vt:lpstr>
      <vt:lpstr>Benefit Category Homepage</vt:lpstr>
      <vt:lpstr>We learned that Veterans want the context of the benefit category but also quick links</vt:lpstr>
      <vt:lpstr>What Now?</vt:lpstr>
      <vt:lpstr>Study 3b – Homepage Wireframes v2</vt:lpstr>
      <vt:lpstr>Our goal was to learn more about what works best in each design</vt:lpstr>
      <vt:lpstr>Top Tasks Homepage v2</vt:lpstr>
      <vt:lpstr>Benefit Category Homepage v2</vt:lpstr>
      <vt:lpstr>Veterans prefer the benefit category design with some modifications</vt:lpstr>
      <vt:lpstr>What Now?</vt:lpstr>
      <vt:lpstr>Study 4 – Navigation Tree Test v1</vt:lpstr>
      <vt:lpstr>Our goal was to validate the navigation model for VA.gov</vt:lpstr>
      <vt:lpstr>Veterans generally found the study easy to complete</vt:lpstr>
      <vt:lpstr>Overall, the results were not great</vt:lpstr>
      <vt:lpstr>PowerPoint Presentation</vt:lpstr>
      <vt:lpstr>PowerPoint Presentation</vt:lpstr>
      <vt:lpstr>PowerPoint Presentation</vt:lpstr>
      <vt:lpstr>PowerPoint Presentation</vt:lpstr>
      <vt:lpstr>PowerPoint Presentation</vt:lpstr>
      <vt:lpstr>Veterans struggled to navigate the menu to complete top tasks</vt:lpstr>
      <vt:lpstr>Top tasks</vt:lpstr>
      <vt:lpstr>More tasks</vt:lpstr>
      <vt:lpstr>We need to update our navigation and apply the lessons learned</vt:lpstr>
      <vt:lpstr>What Now?</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 Hoc LLC</dc:creator>
  <cp:lastModifiedBy>Microsoft Office User</cp:lastModifiedBy>
  <cp:revision>374</cp:revision>
  <cp:lastPrinted>2018-02-05T23:05:28Z</cp:lastPrinted>
  <dcterms:created xsi:type="dcterms:W3CDTF">2018-02-02T22:31:38Z</dcterms:created>
  <dcterms:modified xsi:type="dcterms:W3CDTF">2018-06-21T17:28:24Z</dcterms:modified>
</cp:coreProperties>
</file>